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0" r:id="rId3"/>
    <p:sldMasterId id="2147483691"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Proxima Nova"/>
      <p:regular r:id="rId34"/>
      <p:bold r:id="rId35"/>
      <p:italic r:id="rId36"/>
      <p:boldItalic r:id="rId37"/>
    </p:embeddedFont>
    <p:embeddedFont>
      <p:font typeface="Proxima Nova Semibold"/>
      <p:regular r:id="rId38"/>
      <p:bold r:id="rId39"/>
      <p:boldItalic r:id="rId40"/>
    </p:embeddedFont>
    <p:embeddedFont>
      <p:font typeface="Gill Sans"/>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ProximaNovaSemibold-boldItalic.fntdata"/><Relationship Id="rId20" Type="http://schemas.openxmlformats.org/officeDocument/2006/relationships/slide" Target="slides/slide14.xml"/><Relationship Id="rId42" Type="http://schemas.openxmlformats.org/officeDocument/2006/relationships/font" Target="fonts/GillSans-bold.fntdata"/><Relationship Id="rId41" Type="http://schemas.openxmlformats.org/officeDocument/2006/relationships/font" Target="fonts/GillSans-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bold.fntdata"/><Relationship Id="rId12" Type="http://schemas.openxmlformats.org/officeDocument/2006/relationships/slide" Target="slides/slide6.xml"/><Relationship Id="rId34" Type="http://schemas.openxmlformats.org/officeDocument/2006/relationships/font" Target="fonts/ProximaNova-regular.fntdata"/><Relationship Id="rId15" Type="http://schemas.openxmlformats.org/officeDocument/2006/relationships/slide" Target="slides/slide9.xml"/><Relationship Id="rId37" Type="http://schemas.openxmlformats.org/officeDocument/2006/relationships/font" Target="fonts/ProximaNova-boldItalic.fntdata"/><Relationship Id="rId14" Type="http://schemas.openxmlformats.org/officeDocument/2006/relationships/slide" Target="slides/slide8.xml"/><Relationship Id="rId36" Type="http://schemas.openxmlformats.org/officeDocument/2006/relationships/font" Target="fonts/ProximaNova-italic.fntdata"/><Relationship Id="rId17" Type="http://schemas.openxmlformats.org/officeDocument/2006/relationships/slide" Target="slides/slide11.xml"/><Relationship Id="rId39" Type="http://schemas.openxmlformats.org/officeDocument/2006/relationships/font" Target="fonts/ProximaNovaSemibold-bold.fntdata"/><Relationship Id="rId16" Type="http://schemas.openxmlformats.org/officeDocument/2006/relationships/slide" Target="slides/slide10.xml"/><Relationship Id="rId38" Type="http://schemas.openxmlformats.org/officeDocument/2006/relationships/font" Target="fonts/ProximaNovaSemibo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253640fe8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3640fe8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2795038439_1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795038439_1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 IaaS, PaaS, systems, tools, &amp; process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2795038439_1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795038439_1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280c1f164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80c1f164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2795038439_1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795038439_1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2795038439_1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2795038439_1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2a045913f2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a045913f2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2a045913f2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a045913f2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280c1f164f_0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280c1f164f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2a045913f2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a045913f2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280c1f164f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280c1f164f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2155cefe9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52155cefe9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2a045913f2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a045913f2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2902e4b50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2902e4b50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2795038439_1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g2795038439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28d2f7ca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8d2f7ca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28d2f7cac6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g28d2f7cac6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28d2f7cac6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g28d2f7cac6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28d2f7cac6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28d2f7cac6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28d2f7cac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8d2f7cac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2a045913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a045913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Treating your platform as a product maximizes the value of the platform while minimizing delivery time, risk, and waste. Done well, it will change the way your organization builds and runs software.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27883eb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27883eb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platform is not an off-the-shelf piece of software ; it is an evolving set of reusable services, integrated with your existing systems, that creates valuable outcomes for your business. The platform’s capabilities should change in response to the needs of its users — your app developers — among whom it is a recognizable internal brand. In other words, your platform should be treated as a product.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2a045913f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a045913f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latin typeface="Proxima Nova"/>
                <a:ea typeface="Proxima Nova"/>
                <a:cs typeface="Proxima Nova"/>
                <a:sym typeface="Proxima Nova"/>
              </a:rPr>
              <a:t>Talk through example of each of the items in the platfrom and how these can be done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2797e98a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797e98a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2795038439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2795038439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280c1f164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80c1f164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2795038439_1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795038439_1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6" name="Shape 6"/>
        <p:cNvGrpSpPr/>
        <p:nvPr/>
      </p:nvGrpSpPr>
      <p:grpSpPr>
        <a:xfrm>
          <a:off x="0" y="0"/>
          <a:ext cx="0" cy="0"/>
          <a:chOff x="0" y="0"/>
          <a:chExt cx="0" cy="0"/>
        </a:xfrm>
      </p:grpSpPr>
      <p:pic>
        <p:nvPicPr>
          <p:cNvPr descr="IMG_0276.jpg" id="7" name="Google Shape;7;p2"/>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0" name="Google Shape;10;p2"/>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 name="Google Shape;11;p2"/>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118" name="Shape 118"/>
        <p:cNvGrpSpPr/>
        <p:nvPr/>
      </p:nvGrpSpPr>
      <p:grpSpPr>
        <a:xfrm>
          <a:off x="0" y="0"/>
          <a:ext cx="0" cy="0"/>
          <a:chOff x="0" y="0"/>
          <a:chExt cx="0" cy="0"/>
        </a:xfrm>
      </p:grpSpPr>
      <p:cxnSp>
        <p:nvCxnSpPr>
          <p:cNvPr id="119" name="Google Shape;119;p11"/>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 name="Google Shape;130;p11"/>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31" name="Google Shape;131;p11"/>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132" name="Google Shape;132;p11"/>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133" name="Shape 133"/>
        <p:cNvGrpSpPr/>
        <p:nvPr/>
      </p:nvGrpSpPr>
      <p:grpSpPr>
        <a:xfrm>
          <a:off x="0" y="0"/>
          <a:ext cx="0" cy="0"/>
          <a:chOff x="0" y="0"/>
          <a:chExt cx="0" cy="0"/>
        </a:xfrm>
      </p:grpSpPr>
      <p:sp>
        <p:nvSpPr>
          <p:cNvPr id="134" name="Google Shape;134;p12"/>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Google Shape;135;p12"/>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136" name="Google Shape;136;p12"/>
          <p:cNvGrpSpPr/>
          <p:nvPr/>
        </p:nvGrpSpPr>
        <p:grpSpPr>
          <a:xfrm>
            <a:off x="287525" y="4854556"/>
            <a:ext cx="634914" cy="148716"/>
            <a:chOff x="1841475" y="2392725"/>
            <a:chExt cx="3928925" cy="920275"/>
          </a:xfrm>
        </p:grpSpPr>
        <p:sp>
          <p:nvSpPr>
            <p:cNvPr id="137" name="Google Shape;137;p1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2"/>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12"/>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147" name="Shape 147"/>
        <p:cNvGrpSpPr/>
        <p:nvPr/>
      </p:nvGrpSpPr>
      <p:grpSpPr>
        <a:xfrm>
          <a:off x="0" y="0"/>
          <a:ext cx="0" cy="0"/>
          <a:chOff x="0" y="0"/>
          <a:chExt cx="0" cy="0"/>
        </a:xfrm>
      </p:grpSpPr>
      <p:grpSp>
        <p:nvGrpSpPr>
          <p:cNvPr id="148" name="Google Shape;148;p13"/>
          <p:cNvGrpSpPr/>
          <p:nvPr/>
        </p:nvGrpSpPr>
        <p:grpSpPr>
          <a:xfrm>
            <a:off x="287525" y="4854556"/>
            <a:ext cx="634914" cy="148716"/>
            <a:chOff x="1841475" y="2392725"/>
            <a:chExt cx="3928925" cy="920275"/>
          </a:xfrm>
        </p:grpSpPr>
        <p:sp>
          <p:nvSpPr>
            <p:cNvPr id="149" name="Google Shape;149;p1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1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 name="Google Shape;158;p13"/>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59" name="Google Shape;159;p13"/>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60" name="Google Shape;160;p13"/>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61" name="Google Shape;161;p13"/>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62" name="Google Shape;162;p13"/>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163" name="Google Shape;163;p13"/>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64" name="Google Shape;164;p13"/>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65" name="Google Shape;165;p13"/>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cSld name="Split">
    <p:spTree>
      <p:nvGrpSpPr>
        <p:cNvPr id="166" name="Shape 166"/>
        <p:cNvGrpSpPr/>
        <p:nvPr/>
      </p:nvGrpSpPr>
      <p:grpSpPr>
        <a:xfrm>
          <a:off x="0" y="0"/>
          <a:ext cx="0" cy="0"/>
          <a:chOff x="0" y="0"/>
          <a:chExt cx="0" cy="0"/>
        </a:xfrm>
      </p:grpSpPr>
      <p:sp>
        <p:nvSpPr>
          <p:cNvPr id="167" name="Google Shape;167;p14"/>
          <p:cNvSpPr/>
          <p:nvPr/>
        </p:nvSpPr>
        <p:spPr>
          <a:xfrm>
            <a:off x="3551722" y="0"/>
            <a:ext cx="5592300" cy="5143500"/>
          </a:xfrm>
          <a:prstGeom prst="rect">
            <a:avLst/>
          </a:prstGeom>
          <a:solidFill>
            <a:srgbClr val="1AB9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168" name="Google Shape;168;p14"/>
          <p:cNvGrpSpPr/>
          <p:nvPr/>
        </p:nvGrpSpPr>
        <p:grpSpPr>
          <a:xfrm>
            <a:off x="287525" y="4854556"/>
            <a:ext cx="634914" cy="148716"/>
            <a:chOff x="1841475" y="2392725"/>
            <a:chExt cx="3928925" cy="920275"/>
          </a:xfrm>
        </p:grpSpPr>
        <p:sp>
          <p:nvSpPr>
            <p:cNvPr id="169" name="Google Shape;169;p1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77" name="Shape 177"/>
        <p:cNvGrpSpPr/>
        <p:nvPr/>
      </p:nvGrpSpPr>
      <p:grpSpPr>
        <a:xfrm>
          <a:off x="0" y="0"/>
          <a:ext cx="0" cy="0"/>
          <a:chOff x="0" y="0"/>
          <a:chExt cx="0" cy="0"/>
        </a:xfrm>
      </p:grpSpPr>
      <p:sp>
        <p:nvSpPr>
          <p:cNvPr id="178" name="Google Shape;178;p15"/>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179" name="Google Shape;179;p15"/>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180" name="Google Shape;180;p15"/>
          <p:cNvSpPr txBox="1"/>
          <p:nvPr>
            <p:ph idx="1" type="subTitle"/>
          </p:nvPr>
        </p:nvSpPr>
        <p:spPr>
          <a:xfrm>
            <a:off x="365761" y="624700"/>
            <a:ext cx="8412600" cy="5421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95959"/>
              </a:buClr>
              <a:buSzPts val="1400"/>
              <a:buFont typeface="Arial"/>
              <a:buNone/>
              <a:defRPr b="0" i="0" sz="1800" u="none" cap="none" strike="noStrike">
                <a:solidFill>
                  <a:srgbClr val="595959"/>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1" name="Google Shape;181;p15"/>
          <p:cNvSpPr txBox="1"/>
          <p:nvPr>
            <p:ph type="title"/>
          </p:nvPr>
        </p:nvSpPr>
        <p:spPr>
          <a:xfrm>
            <a:off x="365760" y="169550"/>
            <a:ext cx="8412600" cy="542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Arial"/>
              <a:buNone/>
              <a:defRPr b="1" i="0" sz="2800" u="none" cap="none" strike="noStrike">
                <a:solidFill>
                  <a:schemeClr val="accent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182" name="Shape 182"/>
        <p:cNvGrpSpPr/>
        <p:nvPr/>
      </p:nvGrpSpPr>
      <p:grpSpPr>
        <a:xfrm>
          <a:off x="0" y="0"/>
          <a:ext cx="0" cy="0"/>
          <a:chOff x="0" y="0"/>
          <a:chExt cx="0" cy="0"/>
        </a:xfrm>
      </p:grpSpPr>
      <p:sp>
        <p:nvSpPr>
          <p:cNvPr id="183" name="Google Shape;183;p16"/>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id="184" name="Google Shape;184;p16"/>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185" name="Google Shape;185;p16"/>
          <p:cNvSpPr txBox="1"/>
          <p:nvPr>
            <p:ph idx="1" type="subTitle"/>
          </p:nvPr>
        </p:nvSpPr>
        <p:spPr>
          <a:xfrm>
            <a:off x="365761" y="624700"/>
            <a:ext cx="8412600" cy="542100"/>
          </a:xfrm>
          <a:prstGeom prst="rect">
            <a:avLst/>
          </a:prstGeom>
          <a:noFill/>
          <a:ln>
            <a:noFill/>
          </a:ln>
        </p:spPr>
        <p:txBody>
          <a:bodyPr anchorCtr="0" anchor="t" bIns="91425" lIns="91425" spcFirstLastPara="1" rIns="91425" wrap="square" tIns="91425"/>
          <a:lstStyle>
            <a:lvl1pPr indent="-342900" lvl="0" marL="342900" marR="0" rtl="0" algn="l">
              <a:lnSpc>
                <a:spcPct val="100000"/>
              </a:lnSpc>
              <a:spcBef>
                <a:spcPts val="0"/>
              </a:spcBef>
              <a:spcAft>
                <a:spcPts val="0"/>
              </a:spcAft>
              <a:buClr>
                <a:srgbClr val="595959"/>
              </a:buClr>
              <a:buSzPts val="1400"/>
              <a:buFont typeface="Arial"/>
              <a:buNone/>
              <a:defRPr b="0" i="0" sz="1800" u="none" cap="none" strike="noStrike">
                <a:solidFill>
                  <a:srgbClr val="595959"/>
                </a:solidFill>
                <a:latin typeface="Arial"/>
                <a:ea typeface="Arial"/>
                <a:cs typeface="Arial"/>
                <a:sym typeface="Arial"/>
              </a:defRPr>
            </a:lvl1pPr>
            <a:lvl2pPr indent="-285750" lvl="1" marL="74295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228600" lvl="2" marL="114300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600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228600" lvl="4" marL="2057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228600" lvl="5" marL="2514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2971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4290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3886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86" name="Google Shape;186;p16"/>
          <p:cNvSpPr txBox="1"/>
          <p:nvPr>
            <p:ph type="title"/>
          </p:nvPr>
        </p:nvSpPr>
        <p:spPr>
          <a:xfrm>
            <a:off x="365760" y="169550"/>
            <a:ext cx="8412600" cy="542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accent1"/>
              </a:buClr>
              <a:buSzPts val="1400"/>
              <a:buFont typeface="Arial"/>
              <a:buNone/>
              <a:defRPr b="1" i="0" sz="2800" u="none" cap="none" strike="noStrike">
                <a:solidFill>
                  <a:schemeClr val="accent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188" name="Shape 188"/>
        <p:cNvGrpSpPr/>
        <p:nvPr/>
      </p:nvGrpSpPr>
      <p:grpSpPr>
        <a:xfrm>
          <a:off x="0" y="0"/>
          <a:ext cx="0" cy="0"/>
          <a:chOff x="0" y="0"/>
          <a:chExt cx="0" cy="0"/>
        </a:xfrm>
      </p:grpSpPr>
      <p:pic>
        <p:nvPicPr>
          <p:cNvPr descr="IMG_0276.jpg" id="189" name="Google Shape;189;p18"/>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190" name="Google Shape;190;p1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191" name="Google Shape;191;p18"/>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92" name="Google Shape;192;p18"/>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18"/>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194" name="Google Shape;194;p18"/>
          <p:cNvGrpSpPr/>
          <p:nvPr/>
        </p:nvGrpSpPr>
        <p:grpSpPr>
          <a:xfrm>
            <a:off x="634507" y="819388"/>
            <a:ext cx="1337013" cy="313170"/>
            <a:chOff x="1841475" y="2392725"/>
            <a:chExt cx="3928925" cy="920275"/>
          </a:xfrm>
        </p:grpSpPr>
        <p:sp>
          <p:nvSpPr>
            <p:cNvPr id="195" name="Google Shape;195;p1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8"/>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204" name="Shape 204"/>
        <p:cNvGrpSpPr/>
        <p:nvPr/>
      </p:nvGrpSpPr>
      <p:grpSpPr>
        <a:xfrm>
          <a:off x="0" y="0"/>
          <a:ext cx="0" cy="0"/>
          <a:chOff x="0" y="0"/>
          <a:chExt cx="0" cy="0"/>
        </a:xfrm>
      </p:grpSpPr>
      <p:sp>
        <p:nvSpPr>
          <p:cNvPr id="205" name="Google Shape;205;p19"/>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206" name="Google Shape;206;p19"/>
          <p:cNvGrpSpPr/>
          <p:nvPr/>
        </p:nvGrpSpPr>
        <p:grpSpPr>
          <a:xfrm>
            <a:off x="287525" y="4854556"/>
            <a:ext cx="634914" cy="148716"/>
            <a:chOff x="1841475" y="2392725"/>
            <a:chExt cx="3928925" cy="920275"/>
          </a:xfrm>
        </p:grpSpPr>
        <p:sp>
          <p:nvSpPr>
            <p:cNvPr id="207" name="Google Shape;207;p1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5" name="Google Shape;215;p19"/>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216" name="Google Shape;216;p19"/>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
    <p:spTree>
      <p:nvGrpSpPr>
        <p:cNvPr id="217" name="Shape 217"/>
        <p:cNvGrpSpPr/>
        <p:nvPr/>
      </p:nvGrpSpPr>
      <p:grpSpPr>
        <a:xfrm>
          <a:off x="0" y="0"/>
          <a:ext cx="0" cy="0"/>
          <a:chOff x="0" y="0"/>
          <a:chExt cx="0" cy="0"/>
        </a:xfrm>
      </p:grpSpPr>
      <p:sp>
        <p:nvSpPr>
          <p:cNvPr id="218" name="Google Shape;218;p20"/>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0"/>
          <p:cNvSpPr txBox="1"/>
          <p:nvPr>
            <p:ph type="title"/>
          </p:nvPr>
        </p:nvSpPr>
        <p:spPr>
          <a:xfrm>
            <a:off x="193341" y="449003"/>
            <a:ext cx="2751300" cy="15744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220" name="Google Shape;220;p20"/>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221" name="Google Shape;221;p20"/>
          <p:cNvGrpSpPr/>
          <p:nvPr/>
        </p:nvGrpSpPr>
        <p:grpSpPr>
          <a:xfrm>
            <a:off x="287525" y="4854556"/>
            <a:ext cx="634914" cy="148716"/>
            <a:chOff x="1841475" y="2392725"/>
            <a:chExt cx="3928925" cy="920275"/>
          </a:xfrm>
        </p:grpSpPr>
        <p:sp>
          <p:nvSpPr>
            <p:cNvPr id="222" name="Google Shape;222;p2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0" name="Google Shape;230;p20"/>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231" name="Google Shape;231;p20"/>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232" name="Shape 23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 name="Google Shape;33;p3"/>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34" name="Google Shape;34;p3"/>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233" name="Shape 233"/>
        <p:cNvGrpSpPr/>
        <p:nvPr/>
      </p:nvGrpSpPr>
      <p:grpSpPr>
        <a:xfrm>
          <a:off x="0" y="0"/>
          <a:ext cx="0" cy="0"/>
          <a:chOff x="0" y="0"/>
          <a:chExt cx="0" cy="0"/>
        </a:xfrm>
      </p:grpSpPr>
      <p:sp>
        <p:nvSpPr>
          <p:cNvPr id="234" name="Google Shape;234;p2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5" name="Google Shape;235;p22"/>
          <p:cNvGrpSpPr/>
          <p:nvPr/>
        </p:nvGrpSpPr>
        <p:grpSpPr>
          <a:xfrm>
            <a:off x="287525" y="4854556"/>
            <a:ext cx="634914" cy="148716"/>
            <a:chOff x="1841475" y="2392725"/>
            <a:chExt cx="3928925" cy="920275"/>
          </a:xfrm>
        </p:grpSpPr>
        <p:sp>
          <p:nvSpPr>
            <p:cNvPr id="236" name="Google Shape;236;p2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2"/>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245" name="Shape 245"/>
        <p:cNvGrpSpPr/>
        <p:nvPr/>
      </p:nvGrpSpPr>
      <p:grpSpPr>
        <a:xfrm>
          <a:off x="0" y="0"/>
          <a:ext cx="0" cy="0"/>
          <a:chOff x="0" y="0"/>
          <a:chExt cx="0" cy="0"/>
        </a:xfrm>
      </p:grpSpPr>
      <p:sp>
        <p:nvSpPr>
          <p:cNvPr id="246" name="Google Shape;246;p2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7" name="Google Shape;247;p23"/>
          <p:cNvGrpSpPr/>
          <p:nvPr/>
        </p:nvGrpSpPr>
        <p:grpSpPr>
          <a:xfrm>
            <a:off x="287525" y="4854556"/>
            <a:ext cx="634914" cy="148716"/>
            <a:chOff x="1841475" y="2392725"/>
            <a:chExt cx="3928925" cy="920275"/>
          </a:xfrm>
        </p:grpSpPr>
        <p:sp>
          <p:nvSpPr>
            <p:cNvPr id="248" name="Google Shape;248;p2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23"/>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23"/>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258" name="Google Shape;258;p23"/>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259" name="Google Shape;259;p23"/>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260" name="Google Shape;260;p23"/>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261" name="Shape 261"/>
        <p:cNvGrpSpPr/>
        <p:nvPr/>
      </p:nvGrpSpPr>
      <p:grpSpPr>
        <a:xfrm>
          <a:off x="0" y="0"/>
          <a:ext cx="0" cy="0"/>
          <a:chOff x="0" y="0"/>
          <a:chExt cx="0" cy="0"/>
        </a:xfrm>
      </p:grpSpPr>
      <p:pic>
        <p:nvPicPr>
          <p:cNvPr id="262" name="Google Shape;262;p24"/>
          <p:cNvPicPr preferRelativeResize="0"/>
          <p:nvPr/>
        </p:nvPicPr>
        <p:blipFill>
          <a:blip r:embed="rId2">
            <a:alphaModFix/>
          </a:blip>
          <a:stretch>
            <a:fillRect/>
          </a:stretch>
        </p:blipFill>
        <p:spPr>
          <a:xfrm>
            <a:off x="0" y="0"/>
            <a:ext cx="9144000" cy="5143489"/>
          </a:xfrm>
          <a:prstGeom prst="rect">
            <a:avLst/>
          </a:prstGeom>
          <a:noFill/>
          <a:ln>
            <a:noFill/>
          </a:ln>
        </p:spPr>
      </p:pic>
      <p:sp>
        <p:nvSpPr>
          <p:cNvPr id="263" name="Google Shape;263;p24"/>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4" name="Google Shape;264;p24"/>
          <p:cNvGrpSpPr/>
          <p:nvPr/>
        </p:nvGrpSpPr>
        <p:grpSpPr>
          <a:xfrm>
            <a:off x="287525" y="4854556"/>
            <a:ext cx="634914" cy="148716"/>
            <a:chOff x="1841475" y="2392725"/>
            <a:chExt cx="3928925" cy="920275"/>
          </a:xfrm>
        </p:grpSpPr>
        <p:sp>
          <p:nvSpPr>
            <p:cNvPr id="265" name="Google Shape;265;p2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273" name="Shape 273"/>
        <p:cNvGrpSpPr/>
        <p:nvPr/>
      </p:nvGrpSpPr>
      <p:grpSpPr>
        <a:xfrm>
          <a:off x="0" y="0"/>
          <a:ext cx="0" cy="0"/>
          <a:chOff x="0" y="0"/>
          <a:chExt cx="0" cy="0"/>
        </a:xfrm>
      </p:grpSpPr>
      <p:sp>
        <p:nvSpPr>
          <p:cNvPr id="274" name="Google Shape;274;p2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5" name="Google Shape;275;p25"/>
          <p:cNvGrpSpPr/>
          <p:nvPr/>
        </p:nvGrpSpPr>
        <p:grpSpPr>
          <a:xfrm>
            <a:off x="287525" y="4854556"/>
            <a:ext cx="634914" cy="148716"/>
            <a:chOff x="1841475" y="2392725"/>
            <a:chExt cx="3928925" cy="920275"/>
          </a:xfrm>
        </p:grpSpPr>
        <p:sp>
          <p:nvSpPr>
            <p:cNvPr id="276" name="Google Shape;276;p2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284" name="Shape 284"/>
        <p:cNvGrpSpPr/>
        <p:nvPr/>
      </p:nvGrpSpPr>
      <p:grpSpPr>
        <a:xfrm>
          <a:off x="0" y="0"/>
          <a:ext cx="0" cy="0"/>
          <a:chOff x="0" y="0"/>
          <a:chExt cx="0" cy="0"/>
        </a:xfrm>
      </p:grpSpPr>
      <p:cxnSp>
        <p:nvCxnSpPr>
          <p:cNvPr id="285" name="Google Shape;285;p26"/>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286" name="Google Shape;286;p2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7" name="Google Shape;287;p26"/>
          <p:cNvGrpSpPr/>
          <p:nvPr/>
        </p:nvGrpSpPr>
        <p:grpSpPr>
          <a:xfrm>
            <a:off x="287525" y="4854556"/>
            <a:ext cx="634914" cy="148716"/>
            <a:chOff x="1841475" y="2392725"/>
            <a:chExt cx="3928925" cy="920275"/>
          </a:xfrm>
        </p:grpSpPr>
        <p:sp>
          <p:nvSpPr>
            <p:cNvPr id="288" name="Google Shape;288;p2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6" name="Google Shape;296;p26"/>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297" name="Google Shape;297;p26"/>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298" name="Google Shape;298;p26"/>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299" name="Shape 299"/>
        <p:cNvGrpSpPr/>
        <p:nvPr/>
      </p:nvGrpSpPr>
      <p:grpSpPr>
        <a:xfrm>
          <a:off x="0" y="0"/>
          <a:ext cx="0" cy="0"/>
          <a:chOff x="0" y="0"/>
          <a:chExt cx="0" cy="0"/>
        </a:xfrm>
      </p:grpSpPr>
      <p:cxnSp>
        <p:nvCxnSpPr>
          <p:cNvPr id="300" name="Google Shape;300;p27"/>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301" name="Google Shape;301;p27"/>
          <p:cNvGrpSpPr/>
          <p:nvPr/>
        </p:nvGrpSpPr>
        <p:grpSpPr>
          <a:xfrm>
            <a:off x="287525" y="4854556"/>
            <a:ext cx="634914" cy="148716"/>
            <a:chOff x="1841475" y="2392725"/>
            <a:chExt cx="3928925" cy="920275"/>
          </a:xfrm>
        </p:grpSpPr>
        <p:sp>
          <p:nvSpPr>
            <p:cNvPr id="302" name="Google Shape;302;p2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 name="Google Shape;311;p27"/>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312" name="Google Shape;312;p27"/>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313" name="Google Shape;313;p27"/>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314" name="Shape 314"/>
        <p:cNvGrpSpPr/>
        <p:nvPr/>
      </p:nvGrpSpPr>
      <p:grpSpPr>
        <a:xfrm>
          <a:off x="0" y="0"/>
          <a:ext cx="0" cy="0"/>
          <a:chOff x="0" y="0"/>
          <a:chExt cx="0" cy="0"/>
        </a:xfrm>
      </p:grpSpPr>
      <p:sp>
        <p:nvSpPr>
          <p:cNvPr id="315" name="Google Shape;315;p28"/>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316" name="Google Shape;316;p28"/>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317" name="Google Shape;317;p28"/>
          <p:cNvGrpSpPr/>
          <p:nvPr/>
        </p:nvGrpSpPr>
        <p:grpSpPr>
          <a:xfrm>
            <a:off x="287525" y="4854556"/>
            <a:ext cx="634914" cy="148716"/>
            <a:chOff x="1841475" y="2392725"/>
            <a:chExt cx="3928925" cy="920275"/>
          </a:xfrm>
        </p:grpSpPr>
        <p:sp>
          <p:nvSpPr>
            <p:cNvPr id="318" name="Google Shape;318;p2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8"/>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8"/>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328" name="Shape 328"/>
        <p:cNvGrpSpPr/>
        <p:nvPr/>
      </p:nvGrpSpPr>
      <p:grpSpPr>
        <a:xfrm>
          <a:off x="0" y="0"/>
          <a:ext cx="0" cy="0"/>
          <a:chOff x="0" y="0"/>
          <a:chExt cx="0" cy="0"/>
        </a:xfrm>
      </p:grpSpPr>
      <p:grpSp>
        <p:nvGrpSpPr>
          <p:cNvPr id="329" name="Google Shape;329;p29"/>
          <p:cNvGrpSpPr/>
          <p:nvPr/>
        </p:nvGrpSpPr>
        <p:grpSpPr>
          <a:xfrm>
            <a:off x="287525" y="4854556"/>
            <a:ext cx="634914" cy="148716"/>
            <a:chOff x="1841475" y="2392725"/>
            <a:chExt cx="3928925" cy="920275"/>
          </a:xfrm>
        </p:grpSpPr>
        <p:sp>
          <p:nvSpPr>
            <p:cNvPr id="330" name="Google Shape;330;p2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2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9" name="Google Shape;339;p29"/>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340" name="Google Shape;340;p29"/>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341" name="Google Shape;341;p29"/>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342" name="Google Shape;342;p29"/>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343" name="Google Shape;343;p29"/>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344" name="Google Shape;344;p29"/>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345" name="Google Shape;345;p29"/>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346" name="Google Shape;346;p29"/>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age">
  <p:cSld name="Main Page">
    <p:spTree>
      <p:nvGrpSpPr>
        <p:cNvPr id="347" name="Shape 347"/>
        <p:cNvGrpSpPr/>
        <p:nvPr/>
      </p:nvGrpSpPr>
      <p:grpSpPr>
        <a:xfrm>
          <a:off x="0" y="0"/>
          <a:ext cx="0" cy="0"/>
          <a:chOff x="0" y="0"/>
          <a:chExt cx="0" cy="0"/>
        </a:xfrm>
      </p:grpSpPr>
      <p:sp>
        <p:nvSpPr>
          <p:cNvPr id="348" name="Google Shape;348;p30"/>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Font typeface="Arial"/>
              <a:buNone/>
              <a:defRPr i="0" sz="900" u="none" cap="none" strike="noStrike">
                <a:solidFill>
                  <a:srgbClr val="A5A5A5"/>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A5A5A5"/>
              </a:buClr>
              <a:buFont typeface="Arial"/>
              <a:buNone/>
              <a:defRPr i="0" sz="900" u="none" cap="none" strike="noStrike">
                <a:solidFill>
                  <a:srgbClr val="A5A5A5"/>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A5A5A5"/>
              </a:buClr>
              <a:buFont typeface="Arial"/>
              <a:buNone/>
              <a:defRPr i="0" sz="900" u="none" cap="none" strike="noStrike">
                <a:solidFill>
                  <a:srgbClr val="A5A5A5"/>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A5A5A5"/>
              </a:buClr>
              <a:buFont typeface="Arial"/>
              <a:buNone/>
              <a:defRPr i="0" sz="900" u="none" cap="none" strike="noStrike">
                <a:solidFill>
                  <a:srgbClr val="A5A5A5"/>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A5A5A5"/>
              </a:buClr>
              <a:buFont typeface="Arial"/>
              <a:buNone/>
              <a:defRPr i="0" sz="900" u="none" cap="none" strike="noStrike">
                <a:solidFill>
                  <a:srgbClr val="A5A5A5"/>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A5A5A5"/>
              </a:buClr>
              <a:buFont typeface="Arial"/>
              <a:buNone/>
              <a:defRPr i="0" sz="900" u="none" cap="none" strike="noStrike">
                <a:solidFill>
                  <a:srgbClr val="A5A5A5"/>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A5A5A5"/>
              </a:buClr>
              <a:buFont typeface="Arial"/>
              <a:buNone/>
              <a:defRPr i="0" sz="900" u="none" cap="none" strike="noStrike">
                <a:solidFill>
                  <a:srgbClr val="A5A5A5"/>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A5A5A5"/>
              </a:buClr>
              <a:buFont typeface="Arial"/>
              <a:buNone/>
              <a:defRPr i="0" sz="900" u="none" cap="none" strike="noStrike">
                <a:solidFill>
                  <a:srgbClr val="A5A5A5"/>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A5A5A5"/>
              </a:buClr>
              <a:buFont typeface="Arial"/>
              <a:buNone/>
              <a:defRPr i="0" sz="900" u="none" cap="none" strike="noStrike">
                <a:solidFill>
                  <a:srgbClr val="A5A5A5"/>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349" name="Google Shape;349;p30"/>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descr="pivotal_teal.png" id="350" name="Google Shape;350;p30"/>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351" name="Google Shape;351;p30"/>
          <p:cNvSpPr txBox="1"/>
          <p:nvPr>
            <p:ph idx="1" type="subTitle"/>
          </p:nvPr>
        </p:nvSpPr>
        <p:spPr>
          <a:xfrm>
            <a:off x="137300" y="624700"/>
            <a:ext cx="9035700" cy="5421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95959"/>
              </a:buClr>
              <a:buSzPts val="1400"/>
              <a:buFont typeface="Proxima Nova"/>
              <a:buNone/>
              <a:defRPr i="0" sz="1800" u="none" cap="none" strike="noStrike">
                <a:solidFill>
                  <a:srgbClr val="595959"/>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i="0" sz="14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i="0" sz="14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i="0" sz="14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i="0" sz="14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i="0" sz="14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i="0" sz="14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i="0" sz="14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i="0" sz="1400" u="none" cap="none" strike="noStrike">
                <a:solidFill>
                  <a:srgbClr val="000000"/>
                </a:solidFill>
                <a:latin typeface="Proxima Nova"/>
                <a:ea typeface="Proxima Nova"/>
                <a:cs typeface="Proxima Nova"/>
                <a:sym typeface="Proxima Nova"/>
              </a:defRPr>
            </a:lvl9pPr>
          </a:lstStyle>
          <a:p/>
        </p:txBody>
      </p:sp>
      <p:sp>
        <p:nvSpPr>
          <p:cNvPr id="352" name="Google Shape;352;p30"/>
          <p:cNvSpPr txBox="1"/>
          <p:nvPr>
            <p:ph type="title"/>
          </p:nvPr>
        </p:nvSpPr>
        <p:spPr>
          <a:xfrm>
            <a:off x="108371" y="169550"/>
            <a:ext cx="9035700" cy="542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Proxima Nova"/>
              <a:buNone/>
              <a:defRPr b="1" i="0" sz="2800" u="none" cap="none" strike="noStrike">
                <a:solidFill>
                  <a:schemeClr val="accent1"/>
                </a:solidFill>
                <a:latin typeface="Proxima Nova"/>
                <a:ea typeface="Proxima Nova"/>
                <a:cs typeface="Proxima Nova"/>
                <a:sym typeface="Proxima Nova"/>
              </a:defRPr>
            </a:lvl1pPr>
            <a:lvl2pPr indent="0" lvl="1" rtl="0">
              <a:spcBef>
                <a:spcPts val="0"/>
              </a:spcBef>
              <a:spcAft>
                <a:spcPts val="0"/>
              </a:spcAft>
              <a:buSzPts val="1400"/>
              <a:buFont typeface="Proxima Nova"/>
              <a:buNone/>
              <a:defRPr sz="1800">
                <a:latin typeface="Proxima Nova"/>
                <a:ea typeface="Proxima Nova"/>
                <a:cs typeface="Proxima Nova"/>
                <a:sym typeface="Proxima Nova"/>
              </a:defRPr>
            </a:lvl2pPr>
            <a:lvl3pPr indent="0" lvl="2" rtl="0">
              <a:spcBef>
                <a:spcPts val="0"/>
              </a:spcBef>
              <a:spcAft>
                <a:spcPts val="0"/>
              </a:spcAft>
              <a:buSzPts val="1400"/>
              <a:buFont typeface="Proxima Nova"/>
              <a:buNone/>
              <a:defRPr sz="1800">
                <a:latin typeface="Proxima Nova"/>
                <a:ea typeface="Proxima Nova"/>
                <a:cs typeface="Proxima Nova"/>
                <a:sym typeface="Proxima Nova"/>
              </a:defRPr>
            </a:lvl3pPr>
            <a:lvl4pPr indent="0" lvl="3" rtl="0">
              <a:spcBef>
                <a:spcPts val="0"/>
              </a:spcBef>
              <a:spcAft>
                <a:spcPts val="0"/>
              </a:spcAft>
              <a:buSzPts val="1400"/>
              <a:buFont typeface="Proxima Nova"/>
              <a:buNone/>
              <a:defRPr sz="1800">
                <a:latin typeface="Proxima Nova"/>
                <a:ea typeface="Proxima Nova"/>
                <a:cs typeface="Proxima Nova"/>
                <a:sym typeface="Proxima Nova"/>
              </a:defRPr>
            </a:lvl4pPr>
            <a:lvl5pPr indent="0" lvl="4" rtl="0">
              <a:spcBef>
                <a:spcPts val="0"/>
              </a:spcBef>
              <a:spcAft>
                <a:spcPts val="0"/>
              </a:spcAft>
              <a:buSzPts val="1400"/>
              <a:buFont typeface="Proxima Nova"/>
              <a:buNone/>
              <a:defRPr sz="1800">
                <a:latin typeface="Proxima Nova"/>
                <a:ea typeface="Proxima Nova"/>
                <a:cs typeface="Proxima Nova"/>
                <a:sym typeface="Proxima Nova"/>
              </a:defRPr>
            </a:lvl5pPr>
            <a:lvl6pPr indent="0" lvl="5" rtl="0">
              <a:spcBef>
                <a:spcPts val="0"/>
              </a:spcBef>
              <a:spcAft>
                <a:spcPts val="0"/>
              </a:spcAft>
              <a:buSzPts val="1400"/>
              <a:buFont typeface="Proxima Nova"/>
              <a:buNone/>
              <a:defRPr sz="1800">
                <a:latin typeface="Proxima Nova"/>
                <a:ea typeface="Proxima Nova"/>
                <a:cs typeface="Proxima Nova"/>
                <a:sym typeface="Proxima Nova"/>
              </a:defRPr>
            </a:lvl6pPr>
            <a:lvl7pPr indent="0" lvl="6" rtl="0">
              <a:spcBef>
                <a:spcPts val="0"/>
              </a:spcBef>
              <a:spcAft>
                <a:spcPts val="0"/>
              </a:spcAft>
              <a:buSzPts val="1400"/>
              <a:buFont typeface="Proxima Nova"/>
              <a:buNone/>
              <a:defRPr sz="1800">
                <a:latin typeface="Proxima Nova"/>
                <a:ea typeface="Proxima Nova"/>
                <a:cs typeface="Proxima Nova"/>
                <a:sym typeface="Proxima Nova"/>
              </a:defRPr>
            </a:lvl7pPr>
            <a:lvl8pPr indent="0" lvl="7" rtl="0">
              <a:spcBef>
                <a:spcPts val="0"/>
              </a:spcBef>
              <a:spcAft>
                <a:spcPts val="0"/>
              </a:spcAft>
              <a:buSzPts val="1400"/>
              <a:buFont typeface="Proxima Nova"/>
              <a:buNone/>
              <a:defRPr sz="1800">
                <a:latin typeface="Proxima Nova"/>
                <a:ea typeface="Proxima Nova"/>
                <a:cs typeface="Proxima Nova"/>
                <a:sym typeface="Proxima Nova"/>
              </a:defRPr>
            </a:lvl8pPr>
            <a:lvl9pPr indent="0" lvl="8" rtl="0">
              <a:spcBef>
                <a:spcPts val="0"/>
              </a:spcBef>
              <a:spcAft>
                <a:spcPts val="0"/>
              </a:spcAft>
              <a:buSzPts val="1400"/>
              <a:buFont typeface="Proxima Nova"/>
              <a:buNone/>
              <a:defRPr sz="1800">
                <a:latin typeface="Proxima Nova"/>
                <a:ea typeface="Proxima Nova"/>
                <a:cs typeface="Proxima Nova"/>
                <a:sym typeface="Proxima Nova"/>
              </a:defRPr>
            </a:lvl9pPr>
          </a:lstStyle>
          <a:p/>
        </p:txBody>
      </p:sp>
      <p:sp>
        <p:nvSpPr>
          <p:cNvPr id="353" name="Google Shape;353;p30"/>
          <p:cNvSpPr txBox="1"/>
          <p:nvPr>
            <p:ph idx="2" type="body"/>
          </p:nvPr>
        </p:nvSpPr>
        <p:spPr>
          <a:xfrm>
            <a:off x="289150" y="1214375"/>
            <a:ext cx="7358700" cy="3231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2"/>
              </a:buClr>
              <a:buSzPts val="1600"/>
              <a:buFont typeface="Proxima Nova"/>
              <a:buChar char="●"/>
              <a:defRPr i="0" sz="1600" u="none" cap="none" strike="noStrike">
                <a:solidFill>
                  <a:schemeClr val="dk2"/>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chemeClr val="dk2"/>
              </a:buClr>
              <a:buSzPts val="1400"/>
              <a:buFont typeface="Proxima Nova"/>
              <a:buChar char="○"/>
              <a:defRPr i="0" sz="1400" u="none" cap="none" strike="noStrike">
                <a:solidFill>
                  <a:schemeClr val="dk2"/>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chemeClr val="dk2"/>
              </a:buClr>
              <a:buSzPts val="1400"/>
              <a:buFont typeface="Proxima Nova"/>
              <a:buChar char="■"/>
              <a:defRPr i="0" sz="1400" u="none" cap="none" strike="noStrike">
                <a:solidFill>
                  <a:schemeClr val="dk2"/>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chemeClr val="dk2"/>
              </a:buClr>
              <a:buSzPts val="1400"/>
              <a:buFont typeface="Proxima Nova"/>
              <a:buChar char="●"/>
              <a:defRPr i="0" sz="1400" u="none" cap="none" strike="noStrike">
                <a:solidFill>
                  <a:schemeClr val="dk2"/>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chemeClr val="dk2"/>
              </a:buClr>
              <a:buSzPts val="1400"/>
              <a:buFont typeface="Proxima Nova"/>
              <a:buChar char="○"/>
              <a:defRPr i="0" sz="1400" u="none" cap="none" strike="noStrike">
                <a:solidFill>
                  <a:schemeClr val="dk2"/>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chemeClr val="dk2"/>
              </a:buClr>
              <a:buSzPts val="1400"/>
              <a:buFont typeface="Proxima Nova"/>
              <a:buChar char="■"/>
              <a:defRPr i="0" sz="1400" u="none" cap="none" strike="noStrike">
                <a:solidFill>
                  <a:schemeClr val="dk2"/>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chemeClr val="dk2"/>
              </a:buClr>
              <a:buSzPts val="1400"/>
              <a:buFont typeface="Proxima Nova"/>
              <a:buChar char="●"/>
              <a:defRPr i="0" sz="1400" u="none" cap="none" strike="noStrike">
                <a:solidFill>
                  <a:schemeClr val="dk2"/>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chemeClr val="dk2"/>
              </a:buClr>
              <a:buSzPts val="1400"/>
              <a:buFont typeface="Proxima Nova"/>
              <a:buChar char="○"/>
              <a:defRPr i="0" sz="1400" u="none" cap="none" strike="noStrike">
                <a:solidFill>
                  <a:schemeClr val="dk2"/>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chemeClr val="dk2"/>
              </a:buClr>
              <a:buSzPts val="140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1">
  <p:cSld name="Intro_1">
    <p:spTree>
      <p:nvGrpSpPr>
        <p:cNvPr id="354" name="Shape 354"/>
        <p:cNvGrpSpPr/>
        <p:nvPr/>
      </p:nvGrpSpPr>
      <p:grpSpPr>
        <a:xfrm>
          <a:off x="0" y="0"/>
          <a:ext cx="0" cy="0"/>
          <a:chOff x="0" y="0"/>
          <a:chExt cx="0" cy="0"/>
        </a:xfrm>
      </p:grpSpPr>
      <p:sp>
        <p:nvSpPr>
          <p:cNvPr id="355" name="Google Shape;355;p31"/>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1"/>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357" name="Google Shape;357;p31"/>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358" name="Google Shape;358;p31"/>
          <p:cNvGrpSpPr/>
          <p:nvPr/>
        </p:nvGrpSpPr>
        <p:grpSpPr>
          <a:xfrm>
            <a:off x="287525" y="4854556"/>
            <a:ext cx="634914" cy="148716"/>
            <a:chOff x="1841475" y="2392725"/>
            <a:chExt cx="3928925" cy="920275"/>
          </a:xfrm>
        </p:grpSpPr>
        <p:sp>
          <p:nvSpPr>
            <p:cNvPr id="359" name="Google Shape;359;p3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7" name="Google Shape;367;p31"/>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368" name="Google Shape;368;p31"/>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31"/>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
    <p:spTree>
      <p:nvGrpSpPr>
        <p:cNvPr id="35"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38" name="Google Shape;38;p4"/>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39" name="Google Shape;39;p4"/>
          <p:cNvGrpSpPr/>
          <p:nvPr/>
        </p:nvGrpSpPr>
        <p:grpSpPr>
          <a:xfrm>
            <a:off x="287525" y="4854556"/>
            <a:ext cx="634914" cy="148716"/>
            <a:chOff x="1841475" y="2392725"/>
            <a:chExt cx="3928925" cy="920275"/>
          </a:xfrm>
        </p:grpSpPr>
        <p:sp>
          <p:nvSpPr>
            <p:cNvPr id="40" name="Google Shape;40;p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 name="Google Shape;48;p4"/>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49" name="Google Shape;49;p4"/>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4"/>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370" name="Shape 370"/>
        <p:cNvGrpSpPr/>
        <p:nvPr/>
      </p:nvGrpSpPr>
      <p:grpSpPr>
        <a:xfrm>
          <a:off x="0" y="0"/>
          <a:ext cx="0" cy="0"/>
          <a:chOff x="0" y="0"/>
          <a:chExt cx="0" cy="0"/>
        </a:xfrm>
      </p:grpSpPr>
      <p:sp>
        <p:nvSpPr>
          <p:cNvPr id="371" name="Google Shape;371;p32"/>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id="372" name="Google Shape;372;p32"/>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373" name="Google Shape;373;p32"/>
          <p:cNvSpPr txBox="1"/>
          <p:nvPr>
            <p:ph idx="1" type="subTitle"/>
          </p:nvPr>
        </p:nvSpPr>
        <p:spPr>
          <a:xfrm>
            <a:off x="365761" y="624700"/>
            <a:ext cx="8412600" cy="542100"/>
          </a:xfrm>
          <a:prstGeom prst="rect">
            <a:avLst/>
          </a:prstGeom>
          <a:noFill/>
          <a:ln>
            <a:noFill/>
          </a:ln>
        </p:spPr>
        <p:txBody>
          <a:bodyPr anchorCtr="0" anchor="t" bIns="91425" lIns="91425" spcFirstLastPara="1" rIns="91425" wrap="square" tIns="91425"/>
          <a:lstStyle>
            <a:lvl1pPr indent="-342900" lvl="0" marL="342900" marR="0" rtl="0" algn="l">
              <a:lnSpc>
                <a:spcPct val="100000"/>
              </a:lnSpc>
              <a:spcBef>
                <a:spcPts val="0"/>
              </a:spcBef>
              <a:spcAft>
                <a:spcPts val="0"/>
              </a:spcAft>
              <a:buClr>
                <a:srgbClr val="595959"/>
              </a:buClr>
              <a:buSzPts val="1400"/>
              <a:buFont typeface="Arial"/>
              <a:buNone/>
              <a:defRPr b="0" i="0" sz="1800" u="none" cap="none" strike="noStrike">
                <a:solidFill>
                  <a:srgbClr val="595959"/>
                </a:solidFill>
                <a:latin typeface="Arial"/>
                <a:ea typeface="Arial"/>
                <a:cs typeface="Arial"/>
                <a:sym typeface="Arial"/>
              </a:defRPr>
            </a:lvl1pPr>
            <a:lvl2pPr indent="-285750" lvl="1" marL="74295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228600" lvl="2" marL="114300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600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228600" lvl="4" marL="2057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228600" lvl="5" marL="2514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2971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4290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3886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74" name="Google Shape;374;p32"/>
          <p:cNvSpPr txBox="1"/>
          <p:nvPr>
            <p:ph type="title"/>
          </p:nvPr>
        </p:nvSpPr>
        <p:spPr>
          <a:xfrm>
            <a:off x="365760" y="169550"/>
            <a:ext cx="8412600" cy="542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accent1"/>
              </a:buClr>
              <a:buSzPts val="1400"/>
              <a:buFont typeface="Arial"/>
              <a:buNone/>
              <a:defRPr b="1" i="0" sz="2800" u="none" cap="none" strike="noStrike">
                <a:solidFill>
                  <a:schemeClr val="accent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rgbClr val="1AB9A5"/>
        </a:solidFill>
      </p:bgPr>
    </p:bg>
    <p:spTree>
      <p:nvGrpSpPr>
        <p:cNvPr id="376" name="Shape 376"/>
        <p:cNvGrpSpPr/>
        <p:nvPr/>
      </p:nvGrpSpPr>
      <p:grpSpPr>
        <a:xfrm>
          <a:off x="0" y="0"/>
          <a:ext cx="0" cy="0"/>
          <a:chOff x="0" y="0"/>
          <a:chExt cx="0" cy="0"/>
        </a:xfrm>
      </p:grpSpPr>
      <p:pic>
        <p:nvPicPr>
          <p:cNvPr descr="IMG_0276.jpg" id="377" name="Google Shape;377;p34"/>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378" name="Google Shape;378;p34"/>
          <p:cNvSpPr/>
          <p:nvPr/>
        </p:nvSpPr>
        <p:spPr>
          <a:xfrm>
            <a:off x="0" y="0"/>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379" name="Google Shape;379;p34"/>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380" name="Google Shape;380;p34"/>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34"/>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2019 Pivotal Software, Inc. All rights Reserved.</a:t>
            </a:r>
            <a:endParaRPr sz="600">
              <a:solidFill>
                <a:schemeClr val="dk1"/>
              </a:solidFill>
              <a:latin typeface="Proxima Nova"/>
              <a:ea typeface="Proxima Nova"/>
              <a:cs typeface="Proxima Nova"/>
              <a:sym typeface="Proxima Nova"/>
            </a:endParaRPr>
          </a:p>
        </p:txBody>
      </p:sp>
      <p:grpSp>
        <p:nvGrpSpPr>
          <p:cNvPr id="382" name="Google Shape;382;p34"/>
          <p:cNvGrpSpPr/>
          <p:nvPr/>
        </p:nvGrpSpPr>
        <p:grpSpPr>
          <a:xfrm>
            <a:off x="634507" y="819388"/>
            <a:ext cx="1337013" cy="313170"/>
            <a:chOff x="1841475" y="2392725"/>
            <a:chExt cx="3928925" cy="920275"/>
          </a:xfrm>
        </p:grpSpPr>
        <p:sp>
          <p:nvSpPr>
            <p:cNvPr id="383" name="Google Shape;383;p3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4"/>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rgbClr val="1AB9A5"/>
        </a:solidFill>
      </p:bgPr>
    </p:bg>
    <p:spTree>
      <p:nvGrpSpPr>
        <p:cNvPr id="392" name="Shape 392"/>
        <p:cNvGrpSpPr/>
        <p:nvPr/>
      </p:nvGrpSpPr>
      <p:grpSpPr>
        <a:xfrm>
          <a:off x="0" y="0"/>
          <a:ext cx="0" cy="0"/>
          <a:chOff x="0" y="0"/>
          <a:chExt cx="0" cy="0"/>
        </a:xfrm>
      </p:grpSpPr>
      <p:sp>
        <p:nvSpPr>
          <p:cNvPr id="393" name="Google Shape;393;p35"/>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394" name="Google Shape;394;p35"/>
          <p:cNvGrpSpPr/>
          <p:nvPr/>
        </p:nvGrpSpPr>
        <p:grpSpPr>
          <a:xfrm>
            <a:off x="287525" y="4854556"/>
            <a:ext cx="634914" cy="148716"/>
            <a:chOff x="1841475" y="2392725"/>
            <a:chExt cx="3928925" cy="920275"/>
          </a:xfrm>
        </p:grpSpPr>
        <p:sp>
          <p:nvSpPr>
            <p:cNvPr id="395" name="Google Shape;395;p3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3" name="Google Shape;403;p35"/>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404" name="Google Shape;404;p35"/>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
    <p:spTree>
      <p:nvGrpSpPr>
        <p:cNvPr id="405" name="Shape 405"/>
        <p:cNvGrpSpPr/>
        <p:nvPr/>
      </p:nvGrpSpPr>
      <p:grpSpPr>
        <a:xfrm>
          <a:off x="0" y="0"/>
          <a:ext cx="0" cy="0"/>
          <a:chOff x="0" y="0"/>
          <a:chExt cx="0" cy="0"/>
        </a:xfrm>
      </p:grpSpPr>
      <p:sp>
        <p:nvSpPr>
          <p:cNvPr id="406" name="Google Shape;406;p36"/>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6"/>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408" name="Google Shape;408;p36"/>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409" name="Google Shape;409;p36"/>
          <p:cNvGrpSpPr/>
          <p:nvPr/>
        </p:nvGrpSpPr>
        <p:grpSpPr>
          <a:xfrm>
            <a:off x="287525" y="4854556"/>
            <a:ext cx="634914" cy="148716"/>
            <a:chOff x="1841475" y="2392725"/>
            <a:chExt cx="3928925" cy="920275"/>
          </a:xfrm>
        </p:grpSpPr>
        <p:sp>
          <p:nvSpPr>
            <p:cNvPr id="410" name="Google Shape;410;p3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8" name="Google Shape;418;p36"/>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419" name="Google Shape;419;p36"/>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36"/>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421" name="Shape 42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422" name="Shape 422"/>
        <p:cNvGrpSpPr/>
        <p:nvPr/>
      </p:nvGrpSpPr>
      <p:grpSpPr>
        <a:xfrm>
          <a:off x="0" y="0"/>
          <a:ext cx="0" cy="0"/>
          <a:chOff x="0" y="0"/>
          <a:chExt cx="0" cy="0"/>
        </a:xfrm>
      </p:grpSpPr>
      <p:sp>
        <p:nvSpPr>
          <p:cNvPr id="423" name="Google Shape;423;p3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4" name="Google Shape;424;p38"/>
          <p:cNvGrpSpPr/>
          <p:nvPr/>
        </p:nvGrpSpPr>
        <p:grpSpPr>
          <a:xfrm>
            <a:off x="287525" y="4854556"/>
            <a:ext cx="634914" cy="148716"/>
            <a:chOff x="1841475" y="2392725"/>
            <a:chExt cx="3928925" cy="920275"/>
          </a:xfrm>
        </p:grpSpPr>
        <p:sp>
          <p:nvSpPr>
            <p:cNvPr id="425" name="Google Shape;425;p3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38"/>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434" name="Shape 434"/>
        <p:cNvGrpSpPr/>
        <p:nvPr/>
      </p:nvGrpSpPr>
      <p:grpSpPr>
        <a:xfrm>
          <a:off x="0" y="0"/>
          <a:ext cx="0" cy="0"/>
          <a:chOff x="0" y="0"/>
          <a:chExt cx="0" cy="0"/>
        </a:xfrm>
      </p:grpSpPr>
      <p:sp>
        <p:nvSpPr>
          <p:cNvPr id="435" name="Google Shape;435;p3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9"/>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 name="Google Shape;437;p39"/>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438" name="Google Shape;438;p39"/>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439" name="Google Shape;439;p39"/>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440" name="Google Shape;440;p39"/>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grpSp>
        <p:nvGrpSpPr>
          <p:cNvPr id="441" name="Google Shape;441;p39"/>
          <p:cNvGrpSpPr/>
          <p:nvPr/>
        </p:nvGrpSpPr>
        <p:grpSpPr>
          <a:xfrm>
            <a:off x="287525" y="4854556"/>
            <a:ext cx="634914" cy="148716"/>
            <a:chOff x="1841475" y="2392725"/>
            <a:chExt cx="3928925" cy="920275"/>
          </a:xfrm>
        </p:grpSpPr>
        <p:sp>
          <p:nvSpPr>
            <p:cNvPr id="442" name="Google Shape;442;p3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450" name="Shape 450"/>
        <p:cNvGrpSpPr/>
        <p:nvPr/>
      </p:nvGrpSpPr>
      <p:grpSpPr>
        <a:xfrm>
          <a:off x="0" y="0"/>
          <a:ext cx="0" cy="0"/>
          <a:chOff x="0" y="0"/>
          <a:chExt cx="0" cy="0"/>
        </a:xfrm>
      </p:grpSpPr>
      <p:pic>
        <p:nvPicPr>
          <p:cNvPr id="451" name="Google Shape;451;p40"/>
          <p:cNvPicPr preferRelativeResize="0"/>
          <p:nvPr/>
        </p:nvPicPr>
        <p:blipFill>
          <a:blip r:embed="rId2">
            <a:alphaModFix/>
          </a:blip>
          <a:stretch>
            <a:fillRect/>
          </a:stretch>
        </p:blipFill>
        <p:spPr>
          <a:xfrm>
            <a:off x="0" y="0"/>
            <a:ext cx="9144000" cy="5143489"/>
          </a:xfrm>
          <a:prstGeom prst="rect">
            <a:avLst/>
          </a:prstGeom>
          <a:noFill/>
          <a:ln>
            <a:noFill/>
          </a:ln>
        </p:spPr>
      </p:pic>
      <p:sp>
        <p:nvSpPr>
          <p:cNvPr id="452" name="Google Shape;452;p4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40"/>
          <p:cNvGrpSpPr/>
          <p:nvPr/>
        </p:nvGrpSpPr>
        <p:grpSpPr>
          <a:xfrm>
            <a:off x="287525" y="4854556"/>
            <a:ext cx="634914" cy="148716"/>
            <a:chOff x="1841475" y="2392725"/>
            <a:chExt cx="3928925" cy="920275"/>
          </a:xfrm>
        </p:grpSpPr>
        <p:sp>
          <p:nvSpPr>
            <p:cNvPr id="454" name="Google Shape;454;p4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462" name="Shape 462"/>
        <p:cNvGrpSpPr/>
        <p:nvPr/>
      </p:nvGrpSpPr>
      <p:grpSpPr>
        <a:xfrm>
          <a:off x="0" y="0"/>
          <a:ext cx="0" cy="0"/>
          <a:chOff x="0" y="0"/>
          <a:chExt cx="0" cy="0"/>
        </a:xfrm>
      </p:grpSpPr>
      <p:sp>
        <p:nvSpPr>
          <p:cNvPr id="463" name="Google Shape;463;p4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4" name="Google Shape;464;p41"/>
          <p:cNvGrpSpPr/>
          <p:nvPr/>
        </p:nvGrpSpPr>
        <p:grpSpPr>
          <a:xfrm>
            <a:off x="287525" y="4854556"/>
            <a:ext cx="634914" cy="148716"/>
            <a:chOff x="1841475" y="2392725"/>
            <a:chExt cx="3928925" cy="920275"/>
          </a:xfrm>
        </p:grpSpPr>
        <p:sp>
          <p:nvSpPr>
            <p:cNvPr id="465" name="Google Shape;465;p4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473" name="Shape 473"/>
        <p:cNvGrpSpPr/>
        <p:nvPr/>
      </p:nvGrpSpPr>
      <p:grpSpPr>
        <a:xfrm>
          <a:off x="0" y="0"/>
          <a:ext cx="0" cy="0"/>
          <a:chOff x="0" y="0"/>
          <a:chExt cx="0" cy="0"/>
        </a:xfrm>
      </p:grpSpPr>
      <p:cxnSp>
        <p:nvCxnSpPr>
          <p:cNvPr id="474" name="Google Shape;474;p42"/>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475" name="Google Shape;475;p4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6" name="Google Shape;476;p42"/>
          <p:cNvGrpSpPr/>
          <p:nvPr/>
        </p:nvGrpSpPr>
        <p:grpSpPr>
          <a:xfrm>
            <a:off x="287525" y="4854556"/>
            <a:ext cx="634914" cy="148716"/>
            <a:chOff x="1841475" y="2392725"/>
            <a:chExt cx="3928925" cy="920275"/>
          </a:xfrm>
        </p:grpSpPr>
        <p:sp>
          <p:nvSpPr>
            <p:cNvPr id="477" name="Google Shape;477;p4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5" name="Google Shape;485;p42"/>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486" name="Google Shape;486;p42"/>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487" name="Google Shape;487;p42"/>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488" name="Shape 488"/>
        <p:cNvGrpSpPr/>
        <p:nvPr/>
      </p:nvGrpSpPr>
      <p:grpSpPr>
        <a:xfrm>
          <a:off x="0" y="0"/>
          <a:ext cx="0" cy="0"/>
          <a:chOff x="0" y="0"/>
          <a:chExt cx="0" cy="0"/>
        </a:xfrm>
      </p:grpSpPr>
      <p:cxnSp>
        <p:nvCxnSpPr>
          <p:cNvPr id="489" name="Google Shape;489;p43"/>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490" name="Google Shape;490;p43"/>
          <p:cNvGrpSpPr/>
          <p:nvPr/>
        </p:nvGrpSpPr>
        <p:grpSpPr>
          <a:xfrm>
            <a:off x="287525" y="4854556"/>
            <a:ext cx="634914" cy="148716"/>
            <a:chOff x="1841475" y="2392725"/>
            <a:chExt cx="3928925" cy="920275"/>
          </a:xfrm>
        </p:grpSpPr>
        <p:sp>
          <p:nvSpPr>
            <p:cNvPr id="491" name="Google Shape;491;p4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4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0" name="Google Shape;500;p43"/>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501" name="Google Shape;501;p43"/>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502" name="Google Shape;502;p43"/>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503" name="Shape 503"/>
        <p:cNvGrpSpPr/>
        <p:nvPr/>
      </p:nvGrpSpPr>
      <p:grpSpPr>
        <a:xfrm>
          <a:off x="0" y="0"/>
          <a:ext cx="0" cy="0"/>
          <a:chOff x="0" y="0"/>
          <a:chExt cx="0" cy="0"/>
        </a:xfrm>
      </p:grpSpPr>
      <p:sp>
        <p:nvSpPr>
          <p:cNvPr id="504" name="Google Shape;504;p44"/>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505" name="Google Shape;505;p44"/>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506" name="Google Shape;506;p44"/>
          <p:cNvGrpSpPr/>
          <p:nvPr/>
        </p:nvGrpSpPr>
        <p:grpSpPr>
          <a:xfrm>
            <a:off x="287525" y="4854556"/>
            <a:ext cx="634914" cy="148716"/>
            <a:chOff x="1841475" y="2392725"/>
            <a:chExt cx="3928925" cy="920275"/>
          </a:xfrm>
        </p:grpSpPr>
        <p:sp>
          <p:nvSpPr>
            <p:cNvPr id="507" name="Google Shape;507;p4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44"/>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4"/>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517" name="Shape 517"/>
        <p:cNvGrpSpPr/>
        <p:nvPr/>
      </p:nvGrpSpPr>
      <p:grpSpPr>
        <a:xfrm>
          <a:off x="0" y="0"/>
          <a:ext cx="0" cy="0"/>
          <a:chOff x="0" y="0"/>
          <a:chExt cx="0" cy="0"/>
        </a:xfrm>
      </p:grpSpPr>
      <p:grpSp>
        <p:nvGrpSpPr>
          <p:cNvPr id="518" name="Google Shape;518;p45"/>
          <p:cNvGrpSpPr/>
          <p:nvPr/>
        </p:nvGrpSpPr>
        <p:grpSpPr>
          <a:xfrm>
            <a:off x="287525" y="4854556"/>
            <a:ext cx="634914" cy="148716"/>
            <a:chOff x="1841475" y="2392725"/>
            <a:chExt cx="3928925" cy="920275"/>
          </a:xfrm>
        </p:grpSpPr>
        <p:sp>
          <p:nvSpPr>
            <p:cNvPr id="519" name="Google Shape;519;p4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4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8" name="Google Shape;528;p45"/>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529" name="Google Shape;529;p45"/>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530" name="Google Shape;530;p45"/>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531" name="Google Shape;531;p45"/>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532" name="Google Shape;532;p45"/>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533" name="Google Shape;533;p45"/>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534" name="Google Shape;534;p45"/>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535" name="Google Shape;535;p45"/>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52" name="Shape 52"/>
        <p:cNvGrpSpPr/>
        <p:nvPr/>
      </p:nvGrpSpPr>
      <p:grpSpPr>
        <a:xfrm>
          <a:off x="0" y="0"/>
          <a:ext cx="0" cy="0"/>
          <a:chOff x="0" y="0"/>
          <a:chExt cx="0" cy="0"/>
        </a:xfrm>
      </p:grpSpPr>
      <p:sp>
        <p:nvSpPr>
          <p:cNvPr id="53" name="Google Shape;53;p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4" name="Google Shape;54;p6"/>
          <p:cNvGrpSpPr/>
          <p:nvPr/>
        </p:nvGrpSpPr>
        <p:grpSpPr>
          <a:xfrm>
            <a:off x="287525" y="4854556"/>
            <a:ext cx="634914" cy="148716"/>
            <a:chOff x="1841475" y="2392725"/>
            <a:chExt cx="3928925" cy="920275"/>
          </a:xfrm>
        </p:grpSpPr>
        <p:sp>
          <p:nvSpPr>
            <p:cNvPr id="55" name="Google Shape;55;p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6"/>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64" name="Shape 64"/>
        <p:cNvGrpSpPr/>
        <p:nvPr/>
      </p:nvGrpSpPr>
      <p:grpSpPr>
        <a:xfrm>
          <a:off x="0" y="0"/>
          <a:ext cx="0" cy="0"/>
          <a:chOff x="0" y="0"/>
          <a:chExt cx="0" cy="0"/>
        </a:xfrm>
      </p:grpSpPr>
      <p:sp>
        <p:nvSpPr>
          <p:cNvPr id="65" name="Google Shape;65;p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6" name="Google Shape;66;p7"/>
          <p:cNvGrpSpPr/>
          <p:nvPr/>
        </p:nvGrpSpPr>
        <p:grpSpPr>
          <a:xfrm>
            <a:off x="287525" y="4854556"/>
            <a:ext cx="634914" cy="148716"/>
            <a:chOff x="1841475" y="2392725"/>
            <a:chExt cx="3928925" cy="920275"/>
          </a:xfrm>
        </p:grpSpPr>
        <p:sp>
          <p:nvSpPr>
            <p:cNvPr id="67" name="Google Shape;67;p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7"/>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7"/>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77" name="Google Shape;77;p7"/>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78" name="Google Shape;78;p7"/>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79" name="Google Shape;79;p7"/>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80"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92" name="Shape 92"/>
        <p:cNvGrpSpPr/>
        <p:nvPr/>
      </p:nvGrpSpPr>
      <p:grpSpPr>
        <a:xfrm>
          <a:off x="0" y="0"/>
          <a:ext cx="0" cy="0"/>
          <a:chOff x="0" y="0"/>
          <a:chExt cx="0" cy="0"/>
        </a:xfrm>
      </p:grpSpPr>
      <p:sp>
        <p:nvSpPr>
          <p:cNvPr id="93" name="Google Shape;93;p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4" name="Google Shape;94;p9"/>
          <p:cNvGrpSpPr/>
          <p:nvPr/>
        </p:nvGrpSpPr>
        <p:grpSpPr>
          <a:xfrm>
            <a:off x="287525" y="4854556"/>
            <a:ext cx="634914" cy="148716"/>
            <a:chOff x="1841475" y="2392725"/>
            <a:chExt cx="3928925" cy="920275"/>
          </a:xfrm>
        </p:grpSpPr>
        <p:sp>
          <p:nvSpPr>
            <p:cNvPr id="95" name="Google Shape;95;p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103" name="Shape 103"/>
        <p:cNvGrpSpPr/>
        <p:nvPr/>
      </p:nvGrpSpPr>
      <p:grpSpPr>
        <a:xfrm>
          <a:off x="0" y="0"/>
          <a:ext cx="0" cy="0"/>
          <a:chOff x="0" y="0"/>
          <a:chExt cx="0" cy="0"/>
        </a:xfrm>
      </p:grpSpPr>
      <p:cxnSp>
        <p:nvCxnSpPr>
          <p:cNvPr id="104" name="Google Shape;104;p10"/>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05" name="Google Shape;105;p1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6" name="Google Shape;106;p10"/>
          <p:cNvGrpSpPr/>
          <p:nvPr/>
        </p:nvGrpSpPr>
        <p:grpSpPr>
          <a:xfrm>
            <a:off x="287525" y="4854556"/>
            <a:ext cx="634914" cy="148716"/>
            <a:chOff x="1841475" y="2392725"/>
            <a:chExt cx="3928925" cy="920275"/>
          </a:xfrm>
        </p:grpSpPr>
        <p:sp>
          <p:nvSpPr>
            <p:cNvPr id="107" name="Google Shape;107;p1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 name="Google Shape;115;p10"/>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16" name="Google Shape;116;p10"/>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117" name="Google Shape;117;p10"/>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theme" Target="../theme/theme1.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7" name="Shape 18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5" name="Shape 37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hyperlink" Target="https://landing.google.com/s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hyperlink" Target="https://drive.google.com/file/d/0B15cRejg3hn_ZHlyV2RLUjQwSEU/vie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hyperlink" Target="https://drive.google.com/file/d/1-2QZHtLOk5RQ3gCM8ztkEt8vPpaeUQ6u/view?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46"/>
          <p:cNvSpPr txBox="1"/>
          <p:nvPr>
            <p:ph idx="1" type="subTitle"/>
          </p:nvPr>
        </p:nvSpPr>
        <p:spPr>
          <a:xfrm>
            <a:off x="531523" y="3306700"/>
            <a:ext cx="4770300" cy="14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Approaches, Considerations, and Stories of Success</a:t>
            </a:r>
            <a:endParaRPr/>
          </a:p>
        </p:txBody>
      </p:sp>
      <p:sp>
        <p:nvSpPr>
          <p:cNvPr id="541" name="Google Shape;541;p46"/>
          <p:cNvSpPr txBox="1"/>
          <p:nvPr>
            <p:ph type="title"/>
          </p:nvPr>
        </p:nvSpPr>
        <p:spPr>
          <a:xfrm>
            <a:off x="506554" y="1737025"/>
            <a:ext cx="6643200" cy="119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Platform as a Product</a:t>
            </a:r>
            <a:endParaRPr b="0" sz="3000"/>
          </a:p>
        </p:txBody>
      </p:sp>
      <p:grpSp>
        <p:nvGrpSpPr>
          <p:cNvPr id="542" name="Google Shape;542;p46"/>
          <p:cNvGrpSpPr/>
          <p:nvPr/>
        </p:nvGrpSpPr>
        <p:grpSpPr>
          <a:xfrm>
            <a:off x="7102089" y="1490263"/>
            <a:ext cx="1124718" cy="749812"/>
            <a:chOff x="6221089" y="3923995"/>
            <a:chExt cx="951618" cy="634412"/>
          </a:xfrm>
        </p:grpSpPr>
        <p:sp>
          <p:nvSpPr>
            <p:cNvPr id="543" name="Google Shape;543;p46"/>
            <p:cNvSpPr/>
            <p:nvPr/>
          </p:nvSpPr>
          <p:spPr>
            <a:xfrm>
              <a:off x="6574477" y="4263571"/>
              <a:ext cx="152450" cy="294837"/>
            </a:xfrm>
            <a:custGeom>
              <a:rect b="b" l="l" r="r" t="t"/>
              <a:pathLst>
                <a:path extrusionOk="0" h="9200" w="4757">
                  <a:moveTo>
                    <a:pt x="1799" y="0"/>
                  </a:moveTo>
                  <a:cubicBezTo>
                    <a:pt x="1086" y="521"/>
                    <a:pt x="476" y="1160"/>
                    <a:pt x="1" y="1903"/>
                  </a:cubicBezTo>
                  <a:cubicBezTo>
                    <a:pt x="1309" y="2869"/>
                    <a:pt x="2156" y="4414"/>
                    <a:pt x="2156" y="6168"/>
                  </a:cubicBezTo>
                  <a:cubicBezTo>
                    <a:pt x="2156" y="6911"/>
                    <a:pt x="2007" y="7609"/>
                    <a:pt x="1725" y="8248"/>
                  </a:cubicBezTo>
                  <a:cubicBezTo>
                    <a:pt x="1650" y="8427"/>
                    <a:pt x="1576" y="8590"/>
                    <a:pt x="1472" y="8754"/>
                  </a:cubicBezTo>
                  <a:cubicBezTo>
                    <a:pt x="1368" y="8962"/>
                    <a:pt x="1517" y="9199"/>
                    <a:pt x="1740" y="9199"/>
                  </a:cubicBezTo>
                  <a:lnTo>
                    <a:pt x="3939" y="9199"/>
                  </a:lnTo>
                  <a:cubicBezTo>
                    <a:pt x="4073" y="9199"/>
                    <a:pt x="4177" y="9125"/>
                    <a:pt x="4236" y="9006"/>
                  </a:cubicBezTo>
                  <a:cubicBezTo>
                    <a:pt x="4325" y="8768"/>
                    <a:pt x="4415" y="8516"/>
                    <a:pt x="4474" y="8248"/>
                  </a:cubicBezTo>
                  <a:cubicBezTo>
                    <a:pt x="4667" y="7580"/>
                    <a:pt x="4756" y="6881"/>
                    <a:pt x="4756" y="6168"/>
                  </a:cubicBezTo>
                  <a:cubicBezTo>
                    <a:pt x="4756" y="3671"/>
                    <a:pt x="3612" y="1457"/>
                    <a:pt x="1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4" name="Google Shape;544;p46"/>
            <p:cNvSpPr/>
            <p:nvPr/>
          </p:nvSpPr>
          <p:spPr>
            <a:xfrm>
              <a:off x="6221089" y="3923995"/>
              <a:ext cx="719691" cy="634412"/>
            </a:xfrm>
            <a:custGeom>
              <a:rect b="b" l="l" r="r" t="t"/>
              <a:pathLst>
                <a:path extrusionOk="0" h="19796" w="22457">
                  <a:moveTo>
                    <a:pt x="13569" y="0"/>
                  </a:moveTo>
                  <a:cubicBezTo>
                    <a:pt x="8665" y="0"/>
                    <a:pt x="4682" y="3998"/>
                    <a:pt x="4682" y="8887"/>
                  </a:cubicBezTo>
                  <a:cubicBezTo>
                    <a:pt x="4682" y="9110"/>
                    <a:pt x="4697" y="9318"/>
                    <a:pt x="4712" y="9526"/>
                  </a:cubicBezTo>
                  <a:cubicBezTo>
                    <a:pt x="1933" y="10760"/>
                    <a:pt x="1" y="13539"/>
                    <a:pt x="1" y="16764"/>
                  </a:cubicBezTo>
                  <a:cubicBezTo>
                    <a:pt x="1" y="17477"/>
                    <a:pt x="90" y="18176"/>
                    <a:pt x="283" y="18844"/>
                  </a:cubicBezTo>
                  <a:cubicBezTo>
                    <a:pt x="343" y="19097"/>
                    <a:pt x="432" y="19350"/>
                    <a:pt x="521" y="19602"/>
                  </a:cubicBezTo>
                  <a:cubicBezTo>
                    <a:pt x="566" y="19721"/>
                    <a:pt x="685" y="19795"/>
                    <a:pt x="818" y="19795"/>
                  </a:cubicBezTo>
                  <a:lnTo>
                    <a:pt x="2973" y="19795"/>
                  </a:lnTo>
                  <a:cubicBezTo>
                    <a:pt x="3226" y="19795"/>
                    <a:pt x="3374" y="19543"/>
                    <a:pt x="3256" y="19320"/>
                  </a:cubicBezTo>
                  <a:cubicBezTo>
                    <a:pt x="3181" y="19171"/>
                    <a:pt x="3107" y="19008"/>
                    <a:pt x="3033" y="18844"/>
                  </a:cubicBezTo>
                  <a:cubicBezTo>
                    <a:pt x="2750" y="18205"/>
                    <a:pt x="2602" y="17507"/>
                    <a:pt x="2602" y="16764"/>
                  </a:cubicBezTo>
                  <a:cubicBezTo>
                    <a:pt x="2602" y="13925"/>
                    <a:pt x="4831" y="11622"/>
                    <a:pt x="7625" y="11473"/>
                  </a:cubicBezTo>
                  <a:cubicBezTo>
                    <a:pt x="8100" y="10567"/>
                    <a:pt x="8695" y="9734"/>
                    <a:pt x="9408" y="9006"/>
                  </a:cubicBezTo>
                  <a:cubicBezTo>
                    <a:pt x="8918" y="8917"/>
                    <a:pt x="8412" y="8858"/>
                    <a:pt x="7892" y="8858"/>
                  </a:cubicBezTo>
                  <a:cubicBezTo>
                    <a:pt x="7684" y="8858"/>
                    <a:pt x="7491" y="8873"/>
                    <a:pt x="7283" y="8887"/>
                  </a:cubicBezTo>
                  <a:cubicBezTo>
                    <a:pt x="7283" y="5425"/>
                    <a:pt x="10107" y="2601"/>
                    <a:pt x="13569" y="2601"/>
                  </a:cubicBezTo>
                  <a:cubicBezTo>
                    <a:pt x="17032" y="2601"/>
                    <a:pt x="19855" y="5425"/>
                    <a:pt x="19855" y="8887"/>
                  </a:cubicBezTo>
                  <a:cubicBezTo>
                    <a:pt x="19855" y="9006"/>
                    <a:pt x="19841" y="9125"/>
                    <a:pt x="19841" y="9229"/>
                  </a:cubicBezTo>
                  <a:cubicBezTo>
                    <a:pt x="19766" y="10522"/>
                    <a:pt x="19320" y="11696"/>
                    <a:pt x="18577" y="12677"/>
                  </a:cubicBezTo>
                  <a:cubicBezTo>
                    <a:pt x="18414" y="12900"/>
                    <a:pt x="18577" y="13212"/>
                    <a:pt x="18845" y="13212"/>
                  </a:cubicBezTo>
                  <a:lnTo>
                    <a:pt x="21133" y="13212"/>
                  </a:lnTo>
                  <a:cubicBezTo>
                    <a:pt x="21252" y="13212"/>
                    <a:pt x="21371" y="13138"/>
                    <a:pt x="21431" y="13034"/>
                  </a:cubicBezTo>
                  <a:cubicBezTo>
                    <a:pt x="22025" y="11889"/>
                    <a:pt x="22397" y="10596"/>
                    <a:pt x="22441" y="9229"/>
                  </a:cubicBezTo>
                  <a:cubicBezTo>
                    <a:pt x="22441" y="9125"/>
                    <a:pt x="22456" y="9006"/>
                    <a:pt x="22456" y="8887"/>
                  </a:cubicBezTo>
                  <a:cubicBezTo>
                    <a:pt x="22456" y="3998"/>
                    <a:pt x="18473" y="0"/>
                    <a:pt x="135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5" name="Google Shape;545;p46"/>
            <p:cNvSpPr/>
            <p:nvPr/>
          </p:nvSpPr>
          <p:spPr>
            <a:xfrm>
              <a:off x="6441608" y="4124485"/>
              <a:ext cx="402004" cy="433923"/>
            </a:xfrm>
            <a:custGeom>
              <a:rect b="b" l="l" r="r" t="t"/>
              <a:pathLst>
                <a:path extrusionOk="0" h="13540" w="12544">
                  <a:moveTo>
                    <a:pt x="10017" y="1"/>
                  </a:moveTo>
                  <a:cubicBezTo>
                    <a:pt x="4489" y="1"/>
                    <a:pt x="1" y="4504"/>
                    <a:pt x="1" y="10032"/>
                  </a:cubicBezTo>
                  <a:cubicBezTo>
                    <a:pt x="1" y="10909"/>
                    <a:pt x="120" y="11756"/>
                    <a:pt x="328" y="12573"/>
                  </a:cubicBezTo>
                  <a:cubicBezTo>
                    <a:pt x="402" y="12826"/>
                    <a:pt x="476" y="13079"/>
                    <a:pt x="565" y="13331"/>
                  </a:cubicBezTo>
                  <a:cubicBezTo>
                    <a:pt x="610" y="13465"/>
                    <a:pt x="729" y="13539"/>
                    <a:pt x="863" y="13539"/>
                  </a:cubicBezTo>
                  <a:lnTo>
                    <a:pt x="2988" y="13539"/>
                  </a:lnTo>
                  <a:cubicBezTo>
                    <a:pt x="3211" y="13539"/>
                    <a:pt x="3359" y="13302"/>
                    <a:pt x="3270" y="13094"/>
                  </a:cubicBezTo>
                  <a:cubicBezTo>
                    <a:pt x="3196" y="12930"/>
                    <a:pt x="3121" y="12752"/>
                    <a:pt x="3062" y="12573"/>
                  </a:cubicBezTo>
                  <a:cubicBezTo>
                    <a:pt x="2765" y="11786"/>
                    <a:pt x="2601" y="10924"/>
                    <a:pt x="2601" y="10032"/>
                  </a:cubicBezTo>
                  <a:cubicBezTo>
                    <a:pt x="2601" y="5931"/>
                    <a:pt x="5930" y="2602"/>
                    <a:pt x="10017" y="2602"/>
                  </a:cubicBezTo>
                  <a:cubicBezTo>
                    <a:pt x="10894" y="2602"/>
                    <a:pt x="11741" y="2750"/>
                    <a:pt x="12514" y="3033"/>
                  </a:cubicBezTo>
                  <a:cubicBezTo>
                    <a:pt x="12529" y="3003"/>
                    <a:pt x="12529" y="2973"/>
                    <a:pt x="12529" y="2958"/>
                  </a:cubicBezTo>
                  <a:lnTo>
                    <a:pt x="12543" y="2765"/>
                  </a:lnTo>
                  <a:cubicBezTo>
                    <a:pt x="12543" y="2721"/>
                    <a:pt x="12543" y="2676"/>
                    <a:pt x="12543" y="2631"/>
                  </a:cubicBezTo>
                  <a:cubicBezTo>
                    <a:pt x="12543" y="1769"/>
                    <a:pt x="12350" y="937"/>
                    <a:pt x="12008" y="194"/>
                  </a:cubicBezTo>
                  <a:cubicBezTo>
                    <a:pt x="11369" y="75"/>
                    <a:pt x="10701" y="1"/>
                    <a:pt x="100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6" name="Google Shape;546;p46"/>
            <p:cNvSpPr/>
            <p:nvPr/>
          </p:nvSpPr>
          <p:spPr>
            <a:xfrm>
              <a:off x="6943119" y="4187362"/>
              <a:ext cx="141009" cy="371046"/>
            </a:xfrm>
            <a:custGeom>
              <a:rect b="b" l="l" r="r" t="t"/>
              <a:pathLst>
                <a:path extrusionOk="0" h="11578" w="4400">
                  <a:moveTo>
                    <a:pt x="327" y="1"/>
                  </a:moveTo>
                  <a:lnTo>
                    <a:pt x="327" y="1"/>
                  </a:lnTo>
                  <a:cubicBezTo>
                    <a:pt x="342" y="194"/>
                    <a:pt x="357" y="387"/>
                    <a:pt x="357" y="580"/>
                  </a:cubicBezTo>
                  <a:lnTo>
                    <a:pt x="357" y="803"/>
                  </a:lnTo>
                  <a:cubicBezTo>
                    <a:pt x="357" y="833"/>
                    <a:pt x="342" y="877"/>
                    <a:pt x="342" y="907"/>
                  </a:cubicBezTo>
                  <a:lnTo>
                    <a:pt x="342" y="1026"/>
                  </a:lnTo>
                  <a:cubicBezTo>
                    <a:pt x="313" y="1784"/>
                    <a:pt x="194" y="2512"/>
                    <a:pt x="0" y="3226"/>
                  </a:cubicBezTo>
                  <a:cubicBezTo>
                    <a:pt x="1115" y="4518"/>
                    <a:pt x="1799" y="6213"/>
                    <a:pt x="1799" y="8070"/>
                  </a:cubicBezTo>
                  <a:cubicBezTo>
                    <a:pt x="1799" y="8962"/>
                    <a:pt x="1635" y="9824"/>
                    <a:pt x="1338" y="10611"/>
                  </a:cubicBezTo>
                  <a:cubicBezTo>
                    <a:pt x="1278" y="10805"/>
                    <a:pt x="1204" y="10983"/>
                    <a:pt x="1115" y="11161"/>
                  </a:cubicBezTo>
                  <a:cubicBezTo>
                    <a:pt x="1026" y="11355"/>
                    <a:pt x="1174" y="11577"/>
                    <a:pt x="1397" y="11577"/>
                  </a:cubicBezTo>
                  <a:lnTo>
                    <a:pt x="3552" y="11577"/>
                  </a:lnTo>
                  <a:cubicBezTo>
                    <a:pt x="3671" y="11577"/>
                    <a:pt x="3790" y="11503"/>
                    <a:pt x="3835" y="11384"/>
                  </a:cubicBezTo>
                  <a:cubicBezTo>
                    <a:pt x="3924" y="11132"/>
                    <a:pt x="3998" y="10879"/>
                    <a:pt x="4058" y="10611"/>
                  </a:cubicBezTo>
                  <a:lnTo>
                    <a:pt x="4072" y="10611"/>
                  </a:lnTo>
                  <a:cubicBezTo>
                    <a:pt x="4280" y="9794"/>
                    <a:pt x="4399" y="8947"/>
                    <a:pt x="4399" y="8070"/>
                  </a:cubicBezTo>
                  <a:cubicBezTo>
                    <a:pt x="4399" y="4756"/>
                    <a:pt x="2794" y="1829"/>
                    <a:pt x="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7" name="Google Shape;547;p46"/>
            <p:cNvSpPr/>
            <p:nvPr/>
          </p:nvSpPr>
          <p:spPr>
            <a:xfrm>
              <a:off x="7095056" y="4516458"/>
              <a:ext cx="77651" cy="41950"/>
            </a:xfrm>
            <a:custGeom>
              <a:rect b="b" l="l" r="r" t="t"/>
              <a:pathLst>
                <a:path extrusionOk="0" h="1309" w="2423">
                  <a:moveTo>
                    <a:pt x="0" y="1"/>
                  </a:moveTo>
                  <a:lnTo>
                    <a:pt x="0" y="149"/>
                  </a:lnTo>
                  <a:lnTo>
                    <a:pt x="372" y="149"/>
                  </a:lnTo>
                  <a:lnTo>
                    <a:pt x="372" y="1308"/>
                  </a:lnTo>
                  <a:lnTo>
                    <a:pt x="550" y="1308"/>
                  </a:lnTo>
                  <a:lnTo>
                    <a:pt x="550" y="149"/>
                  </a:lnTo>
                  <a:lnTo>
                    <a:pt x="922" y="149"/>
                  </a:lnTo>
                  <a:lnTo>
                    <a:pt x="922" y="1"/>
                  </a:lnTo>
                  <a:close/>
                  <a:moveTo>
                    <a:pt x="1130" y="1"/>
                  </a:moveTo>
                  <a:lnTo>
                    <a:pt x="1130" y="1308"/>
                  </a:lnTo>
                  <a:lnTo>
                    <a:pt x="1308" y="1308"/>
                  </a:lnTo>
                  <a:lnTo>
                    <a:pt x="1308" y="224"/>
                  </a:lnTo>
                  <a:lnTo>
                    <a:pt x="1754" y="1308"/>
                  </a:lnTo>
                  <a:lnTo>
                    <a:pt x="1798" y="1308"/>
                  </a:lnTo>
                  <a:lnTo>
                    <a:pt x="2244" y="224"/>
                  </a:lnTo>
                  <a:lnTo>
                    <a:pt x="2244" y="1308"/>
                  </a:lnTo>
                  <a:lnTo>
                    <a:pt x="2422" y="1308"/>
                  </a:lnTo>
                  <a:lnTo>
                    <a:pt x="2422" y="1"/>
                  </a:lnTo>
                  <a:lnTo>
                    <a:pt x="2155" y="1"/>
                  </a:lnTo>
                  <a:lnTo>
                    <a:pt x="1783" y="952"/>
                  </a:lnTo>
                  <a:lnTo>
                    <a:pt x="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48" name="Google Shape;548;p46"/>
          <p:cNvSpPr/>
          <p:nvPr/>
        </p:nvSpPr>
        <p:spPr>
          <a:xfrm>
            <a:off x="7102100" y="2387971"/>
            <a:ext cx="1012968" cy="1039395"/>
          </a:xfrm>
          <a:custGeom>
            <a:rect b="b" l="l" r="r" t="t"/>
            <a:pathLst>
              <a:path extrusionOk="0" h="24857" w="24225">
                <a:moveTo>
                  <a:pt x="12737" y="2275"/>
                </a:moveTo>
                <a:cubicBezTo>
                  <a:pt x="12603" y="2275"/>
                  <a:pt x="12484" y="2379"/>
                  <a:pt x="12484" y="2512"/>
                </a:cubicBezTo>
                <a:lnTo>
                  <a:pt x="12484" y="5232"/>
                </a:lnTo>
                <a:lnTo>
                  <a:pt x="15233" y="6659"/>
                </a:lnTo>
                <a:lnTo>
                  <a:pt x="15233" y="3523"/>
                </a:lnTo>
                <a:lnTo>
                  <a:pt x="12871" y="2304"/>
                </a:lnTo>
                <a:cubicBezTo>
                  <a:pt x="12871" y="2304"/>
                  <a:pt x="12796" y="2275"/>
                  <a:pt x="12737" y="2275"/>
                </a:cubicBezTo>
                <a:close/>
                <a:moveTo>
                  <a:pt x="6510" y="6228"/>
                </a:moveTo>
                <a:cubicBezTo>
                  <a:pt x="6361" y="6228"/>
                  <a:pt x="6242" y="6347"/>
                  <a:pt x="6242" y="6480"/>
                </a:cubicBezTo>
                <a:lnTo>
                  <a:pt x="6242" y="9215"/>
                </a:lnTo>
                <a:lnTo>
                  <a:pt x="8992" y="10641"/>
                </a:lnTo>
                <a:lnTo>
                  <a:pt x="8992" y="7491"/>
                </a:lnTo>
                <a:lnTo>
                  <a:pt x="6629" y="6272"/>
                </a:lnTo>
                <a:cubicBezTo>
                  <a:pt x="6629" y="6272"/>
                  <a:pt x="6555" y="6228"/>
                  <a:pt x="6510" y="6228"/>
                </a:cubicBezTo>
                <a:close/>
                <a:moveTo>
                  <a:pt x="12484" y="9304"/>
                </a:moveTo>
                <a:lnTo>
                  <a:pt x="12484" y="12024"/>
                </a:lnTo>
                <a:cubicBezTo>
                  <a:pt x="12484" y="12202"/>
                  <a:pt x="12618" y="12425"/>
                  <a:pt x="12766" y="12499"/>
                </a:cubicBezTo>
                <a:lnTo>
                  <a:pt x="14847" y="13569"/>
                </a:lnTo>
                <a:lnTo>
                  <a:pt x="14847" y="10612"/>
                </a:lnTo>
                <a:cubicBezTo>
                  <a:pt x="14847" y="10567"/>
                  <a:pt x="14802" y="10493"/>
                  <a:pt x="14773" y="10478"/>
                </a:cubicBezTo>
                <a:lnTo>
                  <a:pt x="12484" y="9304"/>
                </a:lnTo>
                <a:close/>
                <a:moveTo>
                  <a:pt x="18384" y="12232"/>
                </a:moveTo>
                <a:lnTo>
                  <a:pt x="18384" y="15412"/>
                </a:lnTo>
                <a:lnTo>
                  <a:pt x="20732" y="16630"/>
                </a:lnTo>
                <a:cubicBezTo>
                  <a:pt x="20762" y="16645"/>
                  <a:pt x="20806" y="16645"/>
                  <a:pt x="20836" y="16645"/>
                </a:cubicBezTo>
                <a:cubicBezTo>
                  <a:pt x="20970" y="16645"/>
                  <a:pt x="21074" y="16556"/>
                  <a:pt x="21089" y="16422"/>
                </a:cubicBezTo>
                <a:lnTo>
                  <a:pt x="21089" y="13629"/>
                </a:lnTo>
                <a:lnTo>
                  <a:pt x="18384" y="12232"/>
                </a:lnTo>
                <a:close/>
                <a:moveTo>
                  <a:pt x="15259" y="0"/>
                </a:moveTo>
                <a:cubicBezTo>
                  <a:pt x="15147" y="0"/>
                  <a:pt x="15032" y="27"/>
                  <a:pt x="14951" y="75"/>
                </a:cubicBezTo>
                <a:lnTo>
                  <a:pt x="12752" y="1472"/>
                </a:lnTo>
                <a:cubicBezTo>
                  <a:pt x="12603" y="1576"/>
                  <a:pt x="12484" y="1799"/>
                  <a:pt x="12484" y="1977"/>
                </a:cubicBezTo>
                <a:lnTo>
                  <a:pt x="12484" y="2096"/>
                </a:lnTo>
                <a:cubicBezTo>
                  <a:pt x="12484" y="1948"/>
                  <a:pt x="12603" y="1829"/>
                  <a:pt x="12752" y="1829"/>
                </a:cubicBezTo>
                <a:cubicBezTo>
                  <a:pt x="12811" y="1829"/>
                  <a:pt x="12885" y="1859"/>
                  <a:pt x="12885" y="1859"/>
                </a:cubicBezTo>
                <a:lnTo>
                  <a:pt x="21193" y="6168"/>
                </a:lnTo>
                <a:cubicBezTo>
                  <a:pt x="21341" y="6243"/>
                  <a:pt x="21475" y="6465"/>
                  <a:pt x="21475" y="6644"/>
                </a:cubicBezTo>
                <a:lnTo>
                  <a:pt x="21475" y="16571"/>
                </a:lnTo>
                <a:cubicBezTo>
                  <a:pt x="21475" y="16720"/>
                  <a:pt x="21356" y="16838"/>
                  <a:pt x="21208" y="16838"/>
                </a:cubicBezTo>
                <a:cubicBezTo>
                  <a:pt x="21163" y="16838"/>
                  <a:pt x="21118" y="16824"/>
                  <a:pt x="21089" y="16809"/>
                </a:cubicBezTo>
                <a:lnTo>
                  <a:pt x="21089" y="16809"/>
                </a:lnTo>
                <a:lnTo>
                  <a:pt x="21193" y="16868"/>
                </a:lnTo>
                <a:cubicBezTo>
                  <a:pt x="21257" y="16900"/>
                  <a:pt x="21341" y="16916"/>
                  <a:pt x="21428" y="16916"/>
                </a:cubicBezTo>
                <a:cubicBezTo>
                  <a:pt x="21543" y="16916"/>
                  <a:pt x="21665" y="16889"/>
                  <a:pt x="21757" y="16838"/>
                </a:cubicBezTo>
                <a:lnTo>
                  <a:pt x="23957" y="15442"/>
                </a:lnTo>
                <a:cubicBezTo>
                  <a:pt x="24106" y="15338"/>
                  <a:pt x="24224" y="15115"/>
                  <a:pt x="24224" y="14936"/>
                </a:cubicBezTo>
                <a:lnTo>
                  <a:pt x="24224" y="4890"/>
                </a:lnTo>
                <a:cubicBezTo>
                  <a:pt x="24224" y="4712"/>
                  <a:pt x="24091" y="4504"/>
                  <a:pt x="23942" y="4415"/>
                </a:cubicBezTo>
                <a:lnTo>
                  <a:pt x="15516" y="60"/>
                </a:lnTo>
                <a:cubicBezTo>
                  <a:pt x="15448" y="19"/>
                  <a:pt x="15354" y="0"/>
                  <a:pt x="15259" y="0"/>
                </a:cubicBezTo>
                <a:close/>
                <a:moveTo>
                  <a:pt x="6242" y="13272"/>
                </a:moveTo>
                <a:lnTo>
                  <a:pt x="6242" y="15991"/>
                </a:lnTo>
                <a:cubicBezTo>
                  <a:pt x="6242" y="16170"/>
                  <a:pt x="6376" y="16378"/>
                  <a:pt x="6525" y="16467"/>
                </a:cubicBezTo>
                <a:lnTo>
                  <a:pt x="8591" y="17537"/>
                </a:lnTo>
                <a:lnTo>
                  <a:pt x="8591" y="14580"/>
                </a:lnTo>
                <a:cubicBezTo>
                  <a:pt x="8591" y="14550"/>
                  <a:pt x="8546" y="14476"/>
                  <a:pt x="8516" y="14446"/>
                </a:cubicBezTo>
                <a:lnTo>
                  <a:pt x="6242" y="13272"/>
                </a:lnTo>
                <a:close/>
                <a:moveTo>
                  <a:pt x="12127" y="16199"/>
                </a:moveTo>
                <a:lnTo>
                  <a:pt x="12127" y="19365"/>
                </a:lnTo>
                <a:lnTo>
                  <a:pt x="14490" y="20598"/>
                </a:lnTo>
                <a:cubicBezTo>
                  <a:pt x="14535" y="20613"/>
                  <a:pt x="14565" y="20613"/>
                  <a:pt x="14594" y="20613"/>
                </a:cubicBezTo>
                <a:cubicBezTo>
                  <a:pt x="14728" y="20613"/>
                  <a:pt x="14832" y="20509"/>
                  <a:pt x="14847" y="20390"/>
                </a:cubicBezTo>
                <a:lnTo>
                  <a:pt x="14847" y="17596"/>
                </a:lnTo>
                <a:lnTo>
                  <a:pt x="12127" y="16199"/>
                </a:lnTo>
                <a:close/>
                <a:moveTo>
                  <a:pt x="9023" y="3968"/>
                </a:moveTo>
                <a:cubicBezTo>
                  <a:pt x="8913" y="3968"/>
                  <a:pt x="8798" y="3995"/>
                  <a:pt x="8709" y="4043"/>
                </a:cubicBezTo>
                <a:lnTo>
                  <a:pt x="6510" y="5440"/>
                </a:lnTo>
                <a:cubicBezTo>
                  <a:pt x="6361" y="5544"/>
                  <a:pt x="6242" y="5767"/>
                  <a:pt x="6242" y="5945"/>
                </a:cubicBezTo>
                <a:lnTo>
                  <a:pt x="6242" y="6049"/>
                </a:lnTo>
                <a:cubicBezTo>
                  <a:pt x="6242" y="5916"/>
                  <a:pt x="6361" y="5797"/>
                  <a:pt x="6510" y="5797"/>
                </a:cubicBezTo>
                <a:cubicBezTo>
                  <a:pt x="6569" y="5797"/>
                  <a:pt x="6644" y="5826"/>
                  <a:pt x="6644" y="5826"/>
                </a:cubicBezTo>
                <a:lnTo>
                  <a:pt x="14951" y="10136"/>
                </a:lnTo>
                <a:cubicBezTo>
                  <a:pt x="15100" y="10210"/>
                  <a:pt x="15233" y="10433"/>
                  <a:pt x="15233" y="10612"/>
                </a:cubicBezTo>
                <a:lnTo>
                  <a:pt x="15233" y="20539"/>
                </a:lnTo>
                <a:cubicBezTo>
                  <a:pt x="15233" y="20688"/>
                  <a:pt x="15115" y="20806"/>
                  <a:pt x="14966" y="20806"/>
                </a:cubicBezTo>
                <a:cubicBezTo>
                  <a:pt x="14921" y="20806"/>
                  <a:pt x="14877" y="20792"/>
                  <a:pt x="14847" y="20777"/>
                </a:cubicBezTo>
                <a:lnTo>
                  <a:pt x="14847" y="20777"/>
                </a:lnTo>
                <a:lnTo>
                  <a:pt x="14951" y="20836"/>
                </a:lnTo>
                <a:cubicBezTo>
                  <a:pt x="15015" y="20868"/>
                  <a:pt x="15102" y="20884"/>
                  <a:pt x="15191" y="20884"/>
                </a:cubicBezTo>
                <a:cubicBezTo>
                  <a:pt x="15309" y="20884"/>
                  <a:pt x="15431" y="20857"/>
                  <a:pt x="15516" y="20806"/>
                </a:cubicBezTo>
                <a:lnTo>
                  <a:pt x="17715" y="19409"/>
                </a:lnTo>
                <a:cubicBezTo>
                  <a:pt x="17864" y="19305"/>
                  <a:pt x="17983" y="19083"/>
                  <a:pt x="17983" y="18904"/>
                </a:cubicBezTo>
                <a:lnTo>
                  <a:pt x="17983" y="8858"/>
                </a:lnTo>
                <a:cubicBezTo>
                  <a:pt x="17983" y="8680"/>
                  <a:pt x="17849" y="8472"/>
                  <a:pt x="17700" y="8383"/>
                </a:cubicBezTo>
                <a:lnTo>
                  <a:pt x="9274" y="4028"/>
                </a:lnTo>
                <a:cubicBezTo>
                  <a:pt x="9206" y="3987"/>
                  <a:pt x="9116" y="3968"/>
                  <a:pt x="9023" y="3968"/>
                </a:cubicBezTo>
                <a:close/>
                <a:moveTo>
                  <a:pt x="253" y="10210"/>
                </a:moveTo>
                <a:cubicBezTo>
                  <a:pt x="120" y="10210"/>
                  <a:pt x="1" y="10314"/>
                  <a:pt x="1" y="10463"/>
                </a:cubicBezTo>
                <a:lnTo>
                  <a:pt x="1" y="19959"/>
                </a:lnTo>
                <a:cubicBezTo>
                  <a:pt x="1" y="20138"/>
                  <a:pt x="120" y="20361"/>
                  <a:pt x="283" y="20435"/>
                </a:cubicBezTo>
                <a:lnTo>
                  <a:pt x="8249" y="24566"/>
                </a:lnTo>
                <a:cubicBezTo>
                  <a:pt x="8278" y="24581"/>
                  <a:pt x="8323" y="24581"/>
                  <a:pt x="8353" y="24581"/>
                </a:cubicBezTo>
                <a:cubicBezTo>
                  <a:pt x="8486" y="24581"/>
                  <a:pt x="8591" y="24492"/>
                  <a:pt x="8591" y="24358"/>
                </a:cubicBezTo>
                <a:lnTo>
                  <a:pt x="8591" y="21579"/>
                </a:lnTo>
                <a:lnTo>
                  <a:pt x="3032" y="18696"/>
                </a:lnTo>
                <a:cubicBezTo>
                  <a:pt x="2869" y="18607"/>
                  <a:pt x="2750" y="18399"/>
                  <a:pt x="2750" y="18206"/>
                </a:cubicBezTo>
                <a:lnTo>
                  <a:pt x="2750" y="11459"/>
                </a:lnTo>
                <a:lnTo>
                  <a:pt x="387" y="10240"/>
                </a:lnTo>
                <a:cubicBezTo>
                  <a:pt x="387" y="10240"/>
                  <a:pt x="298" y="10210"/>
                  <a:pt x="253" y="10210"/>
                </a:cubicBezTo>
                <a:close/>
                <a:moveTo>
                  <a:pt x="2770" y="7936"/>
                </a:moveTo>
                <a:cubicBezTo>
                  <a:pt x="2659" y="7936"/>
                  <a:pt x="2548" y="7963"/>
                  <a:pt x="2468" y="8011"/>
                </a:cubicBezTo>
                <a:lnTo>
                  <a:pt x="268" y="9423"/>
                </a:lnTo>
                <a:cubicBezTo>
                  <a:pt x="120" y="9512"/>
                  <a:pt x="1" y="9735"/>
                  <a:pt x="1" y="9913"/>
                </a:cubicBezTo>
                <a:lnTo>
                  <a:pt x="1" y="10032"/>
                </a:lnTo>
                <a:cubicBezTo>
                  <a:pt x="1" y="9884"/>
                  <a:pt x="120" y="9765"/>
                  <a:pt x="268" y="9765"/>
                </a:cubicBezTo>
                <a:cubicBezTo>
                  <a:pt x="328" y="9765"/>
                  <a:pt x="402" y="9794"/>
                  <a:pt x="402" y="9794"/>
                </a:cubicBezTo>
                <a:lnTo>
                  <a:pt x="8695" y="14104"/>
                </a:lnTo>
                <a:cubicBezTo>
                  <a:pt x="8858" y="14193"/>
                  <a:pt x="8992" y="14401"/>
                  <a:pt x="8992" y="14580"/>
                </a:cubicBezTo>
                <a:lnTo>
                  <a:pt x="8992" y="24507"/>
                </a:lnTo>
                <a:cubicBezTo>
                  <a:pt x="8992" y="24655"/>
                  <a:pt x="8873" y="24774"/>
                  <a:pt x="8724" y="24774"/>
                </a:cubicBezTo>
                <a:cubicBezTo>
                  <a:pt x="8680" y="24774"/>
                  <a:pt x="8635" y="24759"/>
                  <a:pt x="8605" y="24745"/>
                </a:cubicBezTo>
                <a:lnTo>
                  <a:pt x="8591" y="24745"/>
                </a:lnTo>
                <a:lnTo>
                  <a:pt x="8695" y="24804"/>
                </a:lnTo>
                <a:cubicBezTo>
                  <a:pt x="8769" y="24838"/>
                  <a:pt x="8863" y="24857"/>
                  <a:pt x="8958" y="24857"/>
                </a:cubicBezTo>
                <a:cubicBezTo>
                  <a:pt x="9071" y="24857"/>
                  <a:pt x="9186" y="24831"/>
                  <a:pt x="9274" y="24774"/>
                </a:cubicBezTo>
                <a:lnTo>
                  <a:pt x="11459" y="23377"/>
                </a:lnTo>
                <a:cubicBezTo>
                  <a:pt x="11622" y="23273"/>
                  <a:pt x="11741" y="23050"/>
                  <a:pt x="11741" y="22872"/>
                </a:cubicBezTo>
                <a:lnTo>
                  <a:pt x="11741" y="12826"/>
                </a:lnTo>
                <a:cubicBezTo>
                  <a:pt x="11741" y="12648"/>
                  <a:pt x="11607" y="12440"/>
                  <a:pt x="11444" y="12350"/>
                </a:cubicBezTo>
                <a:lnTo>
                  <a:pt x="3032" y="7996"/>
                </a:lnTo>
                <a:cubicBezTo>
                  <a:pt x="2957" y="7955"/>
                  <a:pt x="2864" y="7936"/>
                  <a:pt x="2770" y="79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55"/>
          <p:cNvSpPr/>
          <p:nvPr/>
        </p:nvSpPr>
        <p:spPr>
          <a:xfrm>
            <a:off x="280650" y="907200"/>
            <a:ext cx="2780100" cy="3762000"/>
          </a:xfrm>
          <a:prstGeom prst="rect">
            <a:avLst/>
          </a:prstGeom>
          <a:solidFill>
            <a:srgbClr val="2E2C91">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727" name="Google Shape;727;p55"/>
          <p:cNvSpPr/>
          <p:nvPr/>
        </p:nvSpPr>
        <p:spPr>
          <a:xfrm>
            <a:off x="976975" y="200500"/>
            <a:ext cx="1273800" cy="1273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5"/>
          <p:cNvSpPr/>
          <p:nvPr/>
        </p:nvSpPr>
        <p:spPr>
          <a:xfrm>
            <a:off x="6085175" y="907275"/>
            <a:ext cx="2780100" cy="3762000"/>
          </a:xfrm>
          <a:prstGeom prst="rect">
            <a:avLst/>
          </a:prstGeom>
          <a:solidFill>
            <a:srgbClr val="1FA1FF">
              <a:alpha val="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5"/>
          <p:cNvSpPr/>
          <p:nvPr/>
        </p:nvSpPr>
        <p:spPr>
          <a:xfrm>
            <a:off x="3186498" y="907271"/>
            <a:ext cx="2780100" cy="37620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txBox="1"/>
          <p:nvPr/>
        </p:nvSpPr>
        <p:spPr>
          <a:xfrm>
            <a:off x="6085175" y="1537850"/>
            <a:ext cx="2780100" cy="312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folHlink"/>
              </a:buClr>
              <a:buSzPts val="1100"/>
              <a:buFont typeface="Arial"/>
              <a:buNone/>
            </a:pPr>
            <a:br>
              <a:rPr b="1" lang="en" sz="1600">
                <a:solidFill>
                  <a:schemeClr val="dk1"/>
                </a:solidFill>
                <a:latin typeface="Proxima Nova"/>
                <a:ea typeface="Proxima Nova"/>
                <a:cs typeface="Proxima Nova"/>
                <a:sym typeface="Proxima Nova"/>
              </a:rPr>
            </a:br>
            <a:r>
              <a:rPr b="1" lang="en" sz="1600">
                <a:solidFill>
                  <a:schemeClr val="dk1"/>
                </a:solidFill>
                <a:latin typeface="Proxima Nova"/>
                <a:ea typeface="Proxima Nova"/>
                <a:cs typeface="Proxima Nova"/>
                <a:sym typeface="Proxima Nova"/>
              </a:rPr>
              <a:t>Agile + </a:t>
            </a:r>
            <a:r>
              <a:rPr b="1" lang="en" sz="1600">
                <a:solidFill>
                  <a:schemeClr val="dk1"/>
                </a:solidFill>
                <a:latin typeface="Proxima Nova"/>
                <a:ea typeface="Proxima Nova"/>
                <a:cs typeface="Proxima Nova"/>
                <a:sym typeface="Proxima Nova"/>
              </a:rPr>
              <a:t>Lean</a:t>
            </a:r>
            <a:endParaRPr sz="1600">
              <a:solidFill>
                <a:schemeClr val="dk1"/>
              </a:solidFill>
              <a:latin typeface="Proxima Nova"/>
              <a:ea typeface="Proxima Nova"/>
              <a:cs typeface="Proxima Nova"/>
              <a:sym typeface="Proxima Nova"/>
            </a:endParaRPr>
          </a:p>
          <a:p>
            <a:pPr indent="0" lvl="0" marL="0" rtl="0" algn="ctr">
              <a:lnSpc>
                <a:spcPct val="115000"/>
              </a:lnSpc>
              <a:spcBef>
                <a:spcPts val="800"/>
              </a:spcBef>
              <a:spcAft>
                <a:spcPts val="0"/>
              </a:spcAft>
              <a:buNone/>
            </a:pPr>
            <a:r>
              <a:rPr lang="en" sz="1100">
                <a:solidFill>
                  <a:schemeClr val="dk1"/>
                </a:solidFill>
                <a:latin typeface="Proxima Nova"/>
                <a:ea typeface="Proxima Nova"/>
                <a:cs typeface="Proxima Nova"/>
                <a:sym typeface="Proxima Nova"/>
              </a:rPr>
              <a:t>Reducing the risk of building the </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100">
                <a:solidFill>
                  <a:schemeClr val="dk1"/>
                </a:solidFill>
                <a:latin typeface="Proxima Nova"/>
                <a:ea typeface="Proxima Nova"/>
                <a:cs typeface="Proxima Nova"/>
                <a:sym typeface="Proxima Nova"/>
              </a:rPr>
              <a:t>wrong thing while comfortably </a:t>
            </a:r>
            <a:br>
              <a:rPr lang="en" sz="1100">
                <a:solidFill>
                  <a:schemeClr val="dk1"/>
                </a:solidFill>
                <a:latin typeface="Proxima Nova"/>
                <a:ea typeface="Proxima Nova"/>
                <a:cs typeface="Proxima Nova"/>
                <a:sym typeface="Proxima Nova"/>
              </a:rPr>
            </a:br>
            <a:r>
              <a:rPr lang="en" sz="1100">
                <a:solidFill>
                  <a:schemeClr val="dk1"/>
                </a:solidFill>
                <a:latin typeface="Proxima Nova"/>
                <a:ea typeface="Proxima Nova"/>
                <a:cs typeface="Proxima Nova"/>
                <a:sym typeface="Proxima Nova"/>
              </a:rPr>
              <a:t>changing direction</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Minimum Viable Product (MVP) Definition and Prioritization</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Value Stream Mapping</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Lean Experiments</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Identify &amp; Test Assumptions</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Data Driven Decisions</a:t>
            </a:r>
            <a:endParaRPr sz="1100">
              <a:solidFill>
                <a:schemeClr val="dk1"/>
              </a:solidFill>
              <a:latin typeface="Proxima Nova"/>
              <a:ea typeface="Proxima Nova"/>
              <a:cs typeface="Proxima Nova"/>
              <a:sym typeface="Proxima Nova"/>
            </a:endParaRPr>
          </a:p>
        </p:txBody>
      </p:sp>
      <p:sp>
        <p:nvSpPr>
          <p:cNvPr id="731" name="Google Shape;731;p55"/>
          <p:cNvSpPr txBox="1"/>
          <p:nvPr/>
        </p:nvSpPr>
        <p:spPr>
          <a:xfrm>
            <a:off x="3186500" y="1545100"/>
            <a:ext cx="2780100" cy="312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folHlink"/>
              </a:buClr>
              <a:buSzPts val="1100"/>
              <a:buFont typeface="Arial"/>
              <a:buNone/>
            </a:pPr>
            <a:br>
              <a:rPr b="1" lang="en" sz="1600">
                <a:solidFill>
                  <a:schemeClr val="dk1"/>
                </a:solidFill>
                <a:latin typeface="Proxima Nova"/>
                <a:ea typeface="Proxima Nova"/>
                <a:cs typeface="Proxima Nova"/>
                <a:sym typeface="Proxima Nova"/>
              </a:rPr>
            </a:br>
            <a:r>
              <a:rPr b="1" lang="en" sz="1600">
                <a:solidFill>
                  <a:schemeClr val="dk1"/>
                </a:solidFill>
                <a:latin typeface="Proxima Nova"/>
                <a:ea typeface="Proxima Nova"/>
                <a:cs typeface="Proxima Nova"/>
                <a:sym typeface="Proxima Nova"/>
              </a:rPr>
              <a:t>User Centered Design</a:t>
            </a:r>
            <a:endParaRPr sz="1600">
              <a:solidFill>
                <a:schemeClr val="dk1"/>
              </a:solidFill>
              <a:latin typeface="Proxima Nova"/>
              <a:ea typeface="Proxima Nova"/>
              <a:cs typeface="Proxima Nova"/>
              <a:sym typeface="Proxima Nova"/>
            </a:endParaRPr>
          </a:p>
          <a:p>
            <a:pPr indent="0" lvl="0" marL="0" rtl="0" algn="ctr">
              <a:lnSpc>
                <a:spcPct val="115000"/>
              </a:lnSpc>
              <a:spcBef>
                <a:spcPts val="800"/>
              </a:spcBef>
              <a:spcAft>
                <a:spcPts val="0"/>
              </a:spcAft>
              <a:buNone/>
            </a:pPr>
            <a:r>
              <a:rPr lang="en" sz="1100">
                <a:solidFill>
                  <a:schemeClr val="dk1"/>
                </a:solidFill>
                <a:latin typeface="Proxima Nova"/>
                <a:ea typeface="Proxima Nova"/>
                <a:cs typeface="Proxima Nova"/>
                <a:sym typeface="Proxima Nova"/>
              </a:rPr>
              <a:t>Ensuring the </a:t>
            </a:r>
            <a:r>
              <a:rPr lang="en" sz="1100">
                <a:solidFill>
                  <a:schemeClr val="dk1"/>
                </a:solidFill>
                <a:latin typeface="Proxima Nova"/>
                <a:ea typeface="Proxima Nova"/>
                <a:cs typeface="Proxima Nova"/>
                <a:sym typeface="Proxima Nova"/>
              </a:rPr>
              <a:t>Platform</a:t>
            </a:r>
            <a:r>
              <a:rPr lang="en" sz="1100">
                <a:solidFill>
                  <a:schemeClr val="dk1"/>
                </a:solidFill>
                <a:latin typeface="Proxima Nova"/>
                <a:ea typeface="Proxima Nova"/>
                <a:cs typeface="Proxima Nova"/>
                <a:sym typeface="Proxima Nova"/>
              </a:rPr>
              <a:t> solves a real problem for real users in a desirable </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100">
                <a:solidFill>
                  <a:schemeClr val="dk1"/>
                </a:solidFill>
                <a:latin typeface="Proxima Nova"/>
                <a:ea typeface="Proxima Nova"/>
                <a:cs typeface="Proxima Nova"/>
                <a:sym typeface="Proxima Nova"/>
              </a:rPr>
              <a:t>and usable product.</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User Interviews</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Persona Definition</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Journey Mapping</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Ethnographic Studies</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Path To Production Optimization</a:t>
            </a:r>
            <a:endParaRPr sz="1100">
              <a:solidFill>
                <a:schemeClr val="dk1"/>
              </a:solidFill>
              <a:latin typeface="Proxima Nova"/>
              <a:ea typeface="Proxima Nova"/>
              <a:cs typeface="Proxima Nova"/>
              <a:sym typeface="Proxima Nova"/>
            </a:endParaRPr>
          </a:p>
        </p:txBody>
      </p:sp>
      <p:sp>
        <p:nvSpPr>
          <p:cNvPr id="732" name="Google Shape;732;p55"/>
          <p:cNvSpPr txBox="1"/>
          <p:nvPr/>
        </p:nvSpPr>
        <p:spPr>
          <a:xfrm>
            <a:off x="280500" y="1548425"/>
            <a:ext cx="2780100" cy="152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folHlink"/>
              </a:buClr>
              <a:buSzPts val="1100"/>
              <a:buFont typeface="Arial"/>
              <a:buNone/>
            </a:pPr>
            <a:r>
              <a:rPr b="1" lang="en" sz="1600">
                <a:solidFill>
                  <a:schemeClr val="dk1"/>
                </a:solidFill>
                <a:latin typeface="Proxima Nova"/>
                <a:ea typeface="Proxima Nova"/>
                <a:cs typeface="Proxima Nova"/>
                <a:sym typeface="Proxima Nova"/>
              </a:rPr>
              <a:t>Extreme Programming + Site Reliability Engineering</a:t>
            </a:r>
            <a:endParaRPr sz="1600">
              <a:solidFill>
                <a:schemeClr val="dk1"/>
              </a:solidFill>
              <a:latin typeface="Proxima Nova"/>
              <a:ea typeface="Proxima Nova"/>
              <a:cs typeface="Proxima Nova"/>
              <a:sym typeface="Proxima Nova"/>
            </a:endParaRPr>
          </a:p>
          <a:p>
            <a:pPr indent="0" lvl="0" marL="0" rtl="0" algn="ctr">
              <a:lnSpc>
                <a:spcPct val="115000"/>
              </a:lnSpc>
              <a:spcBef>
                <a:spcPts val="800"/>
              </a:spcBef>
              <a:spcAft>
                <a:spcPts val="0"/>
              </a:spcAft>
              <a:buClr>
                <a:schemeClr val="folHlink"/>
              </a:buClr>
              <a:buSzPts val="1100"/>
              <a:buFont typeface="Arial"/>
              <a:buNone/>
            </a:pPr>
            <a:r>
              <a:rPr lang="en" sz="1100">
                <a:solidFill>
                  <a:schemeClr val="dk1"/>
                </a:solidFill>
                <a:latin typeface="Proxima Nova"/>
                <a:ea typeface="Proxima Nova"/>
                <a:cs typeface="Proxima Nova"/>
                <a:sym typeface="Proxima Nova"/>
              </a:rPr>
              <a:t>Building a Platform at a consistent speed and quality in the face of changing requirements.</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folHlink"/>
              </a:buClr>
              <a:buSzPts val="1100"/>
              <a:buFont typeface="Arial"/>
              <a:buNone/>
            </a:pPr>
            <a:r>
              <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folHlink"/>
              </a:buClr>
              <a:buSzPts val="1100"/>
              <a:buFont typeface="Arial"/>
              <a:buNone/>
            </a:pPr>
            <a:r>
              <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folHlink"/>
              </a:buClr>
              <a:buSzPts val="1100"/>
              <a:buFont typeface="Arial"/>
              <a:buNone/>
            </a:pPr>
            <a:r>
              <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Paired Programming</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Test-Driven Development</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Short Iterations</a:t>
            </a:r>
            <a:endParaRPr sz="11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lang="en" sz="1100">
                <a:solidFill>
                  <a:schemeClr val="dk1"/>
                </a:solidFill>
                <a:latin typeface="Proxima Nova"/>
                <a:ea typeface="Proxima Nova"/>
                <a:cs typeface="Proxima Nova"/>
                <a:sym typeface="Proxima Nova"/>
              </a:rPr>
              <a:t>Continuous Integration / Continuous Deployment</a:t>
            </a:r>
            <a:endParaRPr sz="1100">
              <a:solidFill>
                <a:schemeClr val="dk1"/>
              </a:solidFill>
              <a:latin typeface="Proxima Nova"/>
              <a:ea typeface="Proxima Nova"/>
              <a:cs typeface="Proxima Nova"/>
              <a:sym typeface="Proxima Nova"/>
            </a:endParaRPr>
          </a:p>
        </p:txBody>
      </p:sp>
      <p:sp>
        <p:nvSpPr>
          <p:cNvPr id="733" name="Google Shape;733;p55"/>
          <p:cNvSpPr/>
          <p:nvPr/>
        </p:nvSpPr>
        <p:spPr>
          <a:xfrm>
            <a:off x="976975" y="200500"/>
            <a:ext cx="1273800" cy="1273800"/>
          </a:xfrm>
          <a:prstGeom prst="ellipse">
            <a:avLst/>
          </a:prstGeom>
          <a:solidFill>
            <a:srgbClr val="2E2C91">
              <a:alpha val="3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5"/>
          <p:cNvSpPr txBox="1"/>
          <p:nvPr/>
        </p:nvSpPr>
        <p:spPr>
          <a:xfrm>
            <a:off x="1043875" y="971973"/>
            <a:ext cx="11400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4"/>
                </a:solidFill>
                <a:latin typeface="Proxima Nova Semibold"/>
                <a:ea typeface="Proxima Nova Semibold"/>
                <a:cs typeface="Proxima Nova Semibold"/>
                <a:sym typeface="Proxima Nova Semibold"/>
              </a:rPr>
              <a:t>Platform</a:t>
            </a:r>
            <a:br>
              <a:rPr lang="en" sz="900">
                <a:solidFill>
                  <a:schemeClr val="accent4"/>
                </a:solidFill>
                <a:latin typeface="Proxima Nova Semibold"/>
                <a:ea typeface="Proxima Nova Semibold"/>
                <a:cs typeface="Proxima Nova Semibold"/>
                <a:sym typeface="Proxima Nova Semibold"/>
              </a:rPr>
            </a:br>
            <a:r>
              <a:rPr lang="en" sz="900">
                <a:solidFill>
                  <a:schemeClr val="accent4"/>
                </a:solidFill>
                <a:latin typeface="Proxima Nova Semibold"/>
                <a:ea typeface="Proxima Nova Semibold"/>
                <a:cs typeface="Proxima Nova Semibold"/>
                <a:sym typeface="Proxima Nova Semibold"/>
              </a:rPr>
              <a:t>Engineering</a:t>
            </a:r>
            <a:endParaRPr sz="900">
              <a:solidFill>
                <a:schemeClr val="accent4"/>
              </a:solidFill>
              <a:latin typeface="Proxima Nova Semibold"/>
              <a:ea typeface="Proxima Nova Semibold"/>
              <a:cs typeface="Proxima Nova Semibold"/>
              <a:sym typeface="Proxima Nova Semibold"/>
            </a:endParaRPr>
          </a:p>
        </p:txBody>
      </p:sp>
      <p:sp>
        <p:nvSpPr>
          <p:cNvPr id="735" name="Google Shape;735;p55"/>
          <p:cNvSpPr/>
          <p:nvPr/>
        </p:nvSpPr>
        <p:spPr>
          <a:xfrm>
            <a:off x="3939653" y="200600"/>
            <a:ext cx="1273800" cy="1273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5"/>
          <p:cNvSpPr/>
          <p:nvPr/>
        </p:nvSpPr>
        <p:spPr>
          <a:xfrm>
            <a:off x="3939653" y="200600"/>
            <a:ext cx="1273800" cy="1273800"/>
          </a:xfrm>
          <a:prstGeom prst="ellipse">
            <a:avLst/>
          </a:prstGeom>
          <a:solidFill>
            <a:srgbClr val="1AB9A5">
              <a:alpha val="3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5"/>
          <p:cNvSpPr txBox="1"/>
          <p:nvPr/>
        </p:nvSpPr>
        <p:spPr>
          <a:xfrm>
            <a:off x="4006553" y="985788"/>
            <a:ext cx="11400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2"/>
                </a:solidFill>
                <a:latin typeface="Proxima Nova Semibold"/>
                <a:ea typeface="Proxima Nova Semibold"/>
                <a:cs typeface="Proxima Nova Semibold"/>
                <a:sym typeface="Proxima Nova Semibold"/>
              </a:rPr>
              <a:t>Design</a:t>
            </a:r>
            <a:endParaRPr sz="900">
              <a:solidFill>
                <a:schemeClr val="lt2"/>
              </a:solidFill>
              <a:latin typeface="Proxima Nova Semibold"/>
              <a:ea typeface="Proxima Nova Semibold"/>
              <a:cs typeface="Proxima Nova Semibold"/>
              <a:sym typeface="Proxima Nova Semibold"/>
            </a:endParaRPr>
          </a:p>
        </p:txBody>
      </p:sp>
      <p:sp>
        <p:nvSpPr>
          <p:cNvPr id="738" name="Google Shape;738;p55"/>
          <p:cNvSpPr/>
          <p:nvPr/>
        </p:nvSpPr>
        <p:spPr>
          <a:xfrm>
            <a:off x="6843585" y="200575"/>
            <a:ext cx="1273800" cy="1273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5"/>
          <p:cNvSpPr/>
          <p:nvPr/>
        </p:nvSpPr>
        <p:spPr>
          <a:xfrm>
            <a:off x="6843585" y="200575"/>
            <a:ext cx="1273800" cy="1273800"/>
          </a:xfrm>
          <a:prstGeom prst="ellipse">
            <a:avLst/>
          </a:prstGeom>
          <a:solidFill>
            <a:srgbClr val="009FD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5"/>
          <p:cNvSpPr txBox="1"/>
          <p:nvPr/>
        </p:nvSpPr>
        <p:spPr>
          <a:xfrm>
            <a:off x="6910485" y="985788"/>
            <a:ext cx="11400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Product</a:t>
            </a:r>
            <a:endParaRPr sz="900">
              <a:solidFill>
                <a:schemeClr val="accent2"/>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Management</a:t>
            </a:r>
            <a:endParaRPr sz="900">
              <a:solidFill>
                <a:schemeClr val="accent2"/>
              </a:solidFill>
              <a:latin typeface="Proxima Nova Semibold"/>
              <a:ea typeface="Proxima Nova Semibold"/>
              <a:cs typeface="Proxima Nova Semibold"/>
              <a:sym typeface="Proxima Nova Semibold"/>
            </a:endParaRPr>
          </a:p>
        </p:txBody>
      </p:sp>
      <p:sp>
        <p:nvSpPr>
          <p:cNvPr id="741" name="Google Shape;741;p55"/>
          <p:cNvSpPr/>
          <p:nvPr/>
        </p:nvSpPr>
        <p:spPr>
          <a:xfrm>
            <a:off x="389700" y="3053419"/>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3300025" y="3053419"/>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6199485" y="3053419"/>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FDF"/>
              </a:solidFill>
            </a:endParaRPr>
          </a:p>
        </p:txBody>
      </p:sp>
      <p:sp>
        <p:nvSpPr>
          <p:cNvPr id="744" name="Google Shape;744;p55"/>
          <p:cNvSpPr txBox="1"/>
          <p:nvPr/>
        </p:nvSpPr>
        <p:spPr>
          <a:xfrm>
            <a:off x="395550" y="3122507"/>
            <a:ext cx="2550300" cy="1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300"/>
              </a:spcAft>
              <a:buClr>
                <a:schemeClr val="folHlink"/>
              </a:buClr>
              <a:buSzPts val="1100"/>
              <a:buFont typeface="Arial"/>
              <a:buNone/>
            </a:pPr>
            <a:r>
              <a:rPr b="1" lang="en" sz="800">
                <a:solidFill>
                  <a:schemeClr val="dk1"/>
                </a:solidFill>
                <a:latin typeface="Proxima Nova"/>
                <a:ea typeface="Proxima Nova"/>
                <a:cs typeface="Proxima Nova"/>
                <a:sym typeface="Proxima Nova"/>
              </a:rPr>
              <a:t>PRACTICES</a:t>
            </a:r>
            <a:endParaRPr>
              <a:solidFill>
                <a:schemeClr val="dk1"/>
              </a:solidFill>
            </a:endParaRPr>
          </a:p>
        </p:txBody>
      </p:sp>
      <p:sp>
        <p:nvSpPr>
          <p:cNvPr id="745" name="Google Shape;745;p55"/>
          <p:cNvSpPr/>
          <p:nvPr/>
        </p:nvSpPr>
        <p:spPr>
          <a:xfrm>
            <a:off x="389700" y="3315543"/>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5"/>
          <p:cNvSpPr txBox="1"/>
          <p:nvPr/>
        </p:nvSpPr>
        <p:spPr>
          <a:xfrm>
            <a:off x="3305875" y="3127269"/>
            <a:ext cx="2550300" cy="1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300"/>
              </a:spcAft>
              <a:buNone/>
            </a:pPr>
            <a:r>
              <a:rPr b="1" lang="en" sz="800">
                <a:solidFill>
                  <a:schemeClr val="dk1"/>
                </a:solidFill>
                <a:latin typeface="Proxima Nova"/>
                <a:ea typeface="Proxima Nova"/>
                <a:cs typeface="Proxima Nova"/>
                <a:sym typeface="Proxima Nova"/>
              </a:rPr>
              <a:t>PRACTICES</a:t>
            </a:r>
            <a:endParaRPr>
              <a:solidFill>
                <a:schemeClr val="dk1"/>
              </a:solidFill>
            </a:endParaRPr>
          </a:p>
        </p:txBody>
      </p:sp>
      <p:sp>
        <p:nvSpPr>
          <p:cNvPr id="747" name="Google Shape;747;p55"/>
          <p:cNvSpPr/>
          <p:nvPr/>
        </p:nvSpPr>
        <p:spPr>
          <a:xfrm>
            <a:off x="3300025" y="3320305"/>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5"/>
          <p:cNvSpPr txBox="1"/>
          <p:nvPr/>
        </p:nvSpPr>
        <p:spPr>
          <a:xfrm>
            <a:off x="6205335" y="3127269"/>
            <a:ext cx="2550300" cy="1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300"/>
              </a:spcAft>
              <a:buNone/>
            </a:pPr>
            <a:r>
              <a:rPr b="1" lang="en" sz="800">
                <a:solidFill>
                  <a:schemeClr val="dk1"/>
                </a:solidFill>
                <a:latin typeface="Proxima Nova"/>
                <a:ea typeface="Proxima Nova"/>
                <a:cs typeface="Proxima Nova"/>
                <a:sym typeface="Proxima Nova"/>
              </a:rPr>
              <a:t>PRACTICES</a:t>
            </a:r>
            <a:endParaRPr>
              <a:solidFill>
                <a:schemeClr val="dk1"/>
              </a:solidFill>
            </a:endParaRPr>
          </a:p>
        </p:txBody>
      </p:sp>
      <p:sp>
        <p:nvSpPr>
          <p:cNvPr id="749" name="Google Shape;749;p55"/>
          <p:cNvSpPr/>
          <p:nvPr/>
        </p:nvSpPr>
        <p:spPr>
          <a:xfrm>
            <a:off x="6199485" y="3320305"/>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p:nvPr/>
        </p:nvSpPr>
        <p:spPr>
          <a:xfrm>
            <a:off x="4337453" y="400600"/>
            <a:ext cx="478200" cy="477600"/>
          </a:xfrm>
          <a:custGeom>
            <a:rect b="b" l="l" r="r" t="t"/>
            <a:pathLst>
              <a:path extrusionOk="0" h="120000" w="12000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chemeClr val="lt2"/>
          </a:solidFill>
          <a:ln cap="flat" cmpd="sng" w="9525">
            <a:solidFill>
              <a:schemeClr val="lt2"/>
            </a:solidFill>
            <a:prstDash val="solid"/>
            <a:round/>
            <a:headEnd len="sm" w="sm" type="none"/>
            <a:tailEnd len="sm" w="sm" type="none"/>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FFFFFF"/>
              </a:buClr>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751" name="Google Shape;751;p55"/>
          <p:cNvSpPr/>
          <p:nvPr/>
        </p:nvSpPr>
        <p:spPr>
          <a:xfrm>
            <a:off x="7241385" y="444057"/>
            <a:ext cx="478200" cy="390600"/>
          </a:xfrm>
          <a:custGeom>
            <a:rect b="b" l="l" r="r" t="t"/>
            <a:pathLst>
              <a:path extrusionOk="0" h="120000" w="12000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chemeClr val="accent2"/>
          </a:solidFill>
          <a:ln cap="flat" cmpd="sng" w="9525">
            <a:solidFill>
              <a:schemeClr val="accent2"/>
            </a:solidFill>
            <a:prstDash val="solid"/>
            <a:round/>
            <a:headEnd len="sm" w="sm" type="none"/>
            <a:tailEnd len="sm" w="sm" type="none"/>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FFFFFF"/>
              </a:buClr>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752" name="Google Shape;752;p55"/>
          <p:cNvSpPr/>
          <p:nvPr/>
        </p:nvSpPr>
        <p:spPr>
          <a:xfrm>
            <a:off x="1374775" y="400602"/>
            <a:ext cx="478200" cy="477600"/>
          </a:xfrm>
          <a:custGeom>
            <a:rect b="b" l="l" r="r" t="t"/>
            <a:pathLst>
              <a:path extrusionOk="0" h="120000" w="12000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chemeClr val="accent4"/>
          </a:solidFill>
          <a:ln cap="flat" cmpd="sng" w="9525">
            <a:solidFill>
              <a:schemeClr val="accent4"/>
            </a:solidFill>
            <a:prstDash val="solid"/>
            <a:round/>
            <a:headEnd len="sm" w="sm" type="none"/>
            <a:tailEnd len="sm" w="sm" type="none"/>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FFFFFF"/>
              </a:buClr>
              <a:buFont typeface="Gill Sans"/>
              <a:buNone/>
            </a:pPr>
            <a:r>
              <a:t/>
            </a:r>
            <a:endParaRPr b="0" i="0" sz="1100" u="none" cap="none" strike="noStrike">
              <a:solidFill>
                <a:srgbClr val="FFFFFF"/>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56"/>
          <p:cNvSpPr/>
          <p:nvPr/>
        </p:nvSpPr>
        <p:spPr>
          <a:xfrm>
            <a:off x="7886675" y="3376575"/>
            <a:ext cx="976200" cy="976200"/>
          </a:xfrm>
          <a:prstGeom prst="ellipse">
            <a:avLst/>
          </a:prstGeom>
          <a:solidFill>
            <a:srgbClr val="2E2C91">
              <a:alpha val="3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6"/>
          <p:cNvSpPr/>
          <p:nvPr/>
        </p:nvSpPr>
        <p:spPr>
          <a:xfrm>
            <a:off x="285750" y="907200"/>
            <a:ext cx="7482000" cy="3762000"/>
          </a:xfrm>
          <a:prstGeom prst="rect">
            <a:avLst/>
          </a:prstGeom>
          <a:solidFill>
            <a:srgbClr val="2E2C91">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759" name="Google Shape;759;p56"/>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a:t>
            </a:r>
            <a:r>
              <a:rPr lang="en"/>
              <a:t>Engineering</a:t>
            </a:r>
            <a:r>
              <a:rPr lang="en"/>
              <a:t> Practices</a:t>
            </a:r>
            <a:endParaRPr/>
          </a:p>
        </p:txBody>
      </p:sp>
      <p:sp>
        <p:nvSpPr>
          <p:cNvPr id="760" name="Google Shape;760;p56"/>
          <p:cNvSpPr txBox="1"/>
          <p:nvPr/>
        </p:nvSpPr>
        <p:spPr>
          <a:xfrm>
            <a:off x="899093" y="900125"/>
            <a:ext cx="6119700" cy="380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800">
                <a:solidFill>
                  <a:schemeClr val="dk1"/>
                </a:solidFill>
                <a:latin typeface="Proxima Nova"/>
                <a:ea typeface="Proxima Nova"/>
                <a:cs typeface="Proxima Nova"/>
                <a:sym typeface="Proxima Nova"/>
              </a:rPr>
              <a:t>“Site Reliability Engineering (</a:t>
            </a:r>
            <a:r>
              <a:rPr b="1" lang="en" sz="2800">
                <a:solidFill>
                  <a:schemeClr val="dk1"/>
                </a:solidFill>
                <a:latin typeface="Proxima Nova"/>
                <a:ea typeface="Proxima Nova"/>
                <a:cs typeface="Proxima Nova"/>
                <a:sym typeface="Proxima Nova"/>
              </a:rPr>
              <a:t>SRE</a:t>
            </a:r>
            <a:r>
              <a:rPr lang="en" sz="2800">
                <a:solidFill>
                  <a:schemeClr val="dk1"/>
                </a:solidFill>
                <a:latin typeface="Proxima Nova"/>
                <a:ea typeface="Proxima Nova"/>
                <a:cs typeface="Proxima Nova"/>
                <a:sym typeface="Proxima Nova"/>
              </a:rPr>
              <a:t>) is what you get when you treat operations as if it’s a software problem”</a:t>
            </a:r>
            <a:r>
              <a:rPr baseline="30000" lang="en" sz="2800">
                <a:solidFill>
                  <a:schemeClr val="dk1"/>
                </a:solidFill>
                <a:latin typeface="Proxima Nova"/>
                <a:ea typeface="Proxima Nova"/>
                <a:cs typeface="Proxima Nova"/>
                <a:sym typeface="Proxima Nova"/>
              </a:rPr>
              <a:t>1</a:t>
            </a:r>
            <a:r>
              <a:rPr lang="en" sz="2800">
                <a:solidFill>
                  <a:schemeClr val="dk1"/>
                </a:solidFill>
                <a:latin typeface="Proxima Nova"/>
                <a:ea typeface="Proxima Nova"/>
                <a:cs typeface="Proxima Nova"/>
                <a:sym typeface="Proxima Nova"/>
              </a:rPr>
              <a:t> and aims at </a:t>
            </a:r>
            <a:r>
              <a:rPr lang="en" sz="2800">
                <a:solidFill>
                  <a:schemeClr val="accent4"/>
                </a:solidFill>
                <a:latin typeface="Proxima Nova Semibold"/>
                <a:ea typeface="Proxima Nova Semibold"/>
                <a:cs typeface="Proxima Nova Semibold"/>
                <a:sym typeface="Proxima Nova Semibold"/>
              </a:rPr>
              <a:t>developing software systems to solve complex problems.</a:t>
            </a:r>
            <a:endParaRPr b="1" sz="2800">
              <a:solidFill>
                <a:schemeClr val="accent4"/>
              </a:solidFill>
              <a:latin typeface="Proxima Nova"/>
              <a:ea typeface="Proxima Nova"/>
              <a:cs typeface="Proxima Nova"/>
              <a:sym typeface="Proxima Nova"/>
            </a:endParaRPr>
          </a:p>
        </p:txBody>
      </p:sp>
      <p:sp>
        <p:nvSpPr>
          <p:cNvPr id="761" name="Google Shape;761;p56"/>
          <p:cNvSpPr txBox="1"/>
          <p:nvPr/>
        </p:nvSpPr>
        <p:spPr>
          <a:xfrm>
            <a:off x="7886675" y="4411625"/>
            <a:ext cx="9762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4"/>
                </a:solidFill>
                <a:latin typeface="Proxima Nova Semibold"/>
                <a:ea typeface="Proxima Nova Semibold"/>
                <a:cs typeface="Proxima Nova Semibold"/>
                <a:sym typeface="Proxima Nova Semibold"/>
              </a:rPr>
              <a:t>Platform Reliability Engineering</a:t>
            </a:r>
            <a:endParaRPr sz="900">
              <a:solidFill>
                <a:schemeClr val="accent4"/>
              </a:solidFill>
              <a:latin typeface="Proxima Nova Semibold"/>
              <a:ea typeface="Proxima Nova Semibold"/>
              <a:cs typeface="Proxima Nova Semibold"/>
              <a:sym typeface="Proxima Nova Semibold"/>
            </a:endParaRPr>
          </a:p>
        </p:txBody>
      </p:sp>
      <p:sp>
        <p:nvSpPr>
          <p:cNvPr id="762" name="Google Shape;762;p56"/>
          <p:cNvSpPr txBox="1"/>
          <p:nvPr/>
        </p:nvSpPr>
        <p:spPr>
          <a:xfrm>
            <a:off x="1085950" y="4778850"/>
            <a:ext cx="66819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000">
                <a:latin typeface="Proxima Nova"/>
                <a:ea typeface="Proxima Nova"/>
                <a:cs typeface="Proxima Nova"/>
                <a:sym typeface="Proxima Nova"/>
              </a:rPr>
              <a:t>1</a:t>
            </a:r>
            <a:r>
              <a:rPr lang="en" sz="1000">
                <a:latin typeface="Proxima Nova"/>
                <a:ea typeface="Proxima Nova"/>
                <a:cs typeface="Proxima Nova"/>
                <a:sym typeface="Proxima Nova"/>
              </a:rPr>
              <a:t> “What is SRE?”: </a:t>
            </a:r>
            <a:r>
              <a:rPr lang="en" sz="1000" u="sng">
                <a:solidFill>
                  <a:schemeClr val="hlink"/>
                </a:solidFill>
                <a:latin typeface="Proxima Nova"/>
                <a:ea typeface="Proxima Nova"/>
                <a:cs typeface="Proxima Nova"/>
                <a:sym typeface="Proxima Nova"/>
                <a:hlinkClick r:id="rId3"/>
              </a:rPr>
              <a:t>https://landing.google.com/sre/</a:t>
            </a:r>
            <a:endParaRPr sz="1000">
              <a:latin typeface="Proxima Nova"/>
              <a:ea typeface="Proxima Nova"/>
              <a:cs typeface="Proxima Nova"/>
              <a:sym typeface="Proxima Nova"/>
            </a:endParaRPr>
          </a:p>
        </p:txBody>
      </p:sp>
      <p:sp>
        <p:nvSpPr>
          <p:cNvPr id="763" name="Google Shape;763;p56"/>
          <p:cNvSpPr/>
          <p:nvPr/>
        </p:nvSpPr>
        <p:spPr>
          <a:xfrm>
            <a:off x="8208733" y="3698776"/>
            <a:ext cx="332100" cy="331800"/>
          </a:xfrm>
          <a:custGeom>
            <a:rect b="b" l="l" r="r" t="t"/>
            <a:pathLst>
              <a:path extrusionOk="0" h="120000" w="12000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chemeClr val="accent4"/>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FFFFFF"/>
              </a:buClr>
              <a:buFont typeface="Gill Sans"/>
              <a:buNone/>
            </a:pPr>
            <a:r>
              <a:t/>
            </a:r>
            <a:endParaRPr b="0" i="0" sz="1100" u="none" cap="none" strike="noStrike">
              <a:solidFill>
                <a:srgbClr val="FFFFFF"/>
              </a:solidFill>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57"/>
          <p:cNvSpPr/>
          <p:nvPr/>
        </p:nvSpPr>
        <p:spPr>
          <a:xfrm>
            <a:off x="7886675" y="3376575"/>
            <a:ext cx="976200" cy="976200"/>
          </a:xfrm>
          <a:prstGeom prst="ellipse">
            <a:avLst/>
          </a:prstGeom>
          <a:solidFill>
            <a:srgbClr val="1AB9A5">
              <a:alpha val="3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7"/>
          <p:cNvSpPr/>
          <p:nvPr/>
        </p:nvSpPr>
        <p:spPr>
          <a:xfrm>
            <a:off x="285750" y="907200"/>
            <a:ext cx="7482000" cy="37620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770" name="Google Shape;770;p57"/>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User-Centered Design</a:t>
            </a:r>
            <a:endParaRPr/>
          </a:p>
        </p:txBody>
      </p:sp>
      <p:sp>
        <p:nvSpPr>
          <p:cNvPr id="771" name="Google Shape;771;p57"/>
          <p:cNvSpPr txBox="1"/>
          <p:nvPr/>
        </p:nvSpPr>
        <p:spPr>
          <a:xfrm>
            <a:off x="899093" y="900125"/>
            <a:ext cx="6119700" cy="38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800">
                <a:solidFill>
                  <a:schemeClr val="dk1"/>
                </a:solidFill>
                <a:latin typeface="Proxima Nova"/>
                <a:ea typeface="Proxima Nova"/>
                <a:cs typeface="Proxima Nova"/>
                <a:sym typeface="Proxima Nova"/>
              </a:rPr>
              <a:t>User-centered design is a problem-solving process that </a:t>
            </a:r>
            <a:r>
              <a:rPr lang="en" sz="2800">
                <a:solidFill>
                  <a:schemeClr val="lt2"/>
                </a:solidFill>
                <a:latin typeface="Proxima Nova Semibold"/>
                <a:ea typeface="Proxima Nova Semibold"/>
                <a:cs typeface="Proxima Nova Semibold"/>
                <a:sym typeface="Proxima Nova Semibold"/>
              </a:rPr>
              <a:t>analyzes and envisions</a:t>
            </a:r>
            <a:r>
              <a:rPr lang="en" sz="2800">
                <a:solidFill>
                  <a:schemeClr val="dk1"/>
                </a:solidFill>
                <a:latin typeface="Proxima Nova"/>
                <a:ea typeface="Proxima Nova"/>
                <a:cs typeface="Proxima Nova"/>
                <a:sym typeface="Proxima Nova"/>
              </a:rPr>
              <a:t> the way users are likely to consume a product and </a:t>
            </a:r>
            <a:r>
              <a:rPr lang="en" sz="2800">
                <a:solidFill>
                  <a:schemeClr val="lt2"/>
                </a:solidFill>
                <a:latin typeface="Proxima Nova Semibold"/>
                <a:ea typeface="Proxima Nova Semibold"/>
                <a:cs typeface="Proxima Nova Semibold"/>
                <a:sym typeface="Proxima Nova Semibold"/>
              </a:rPr>
              <a:t>validates</a:t>
            </a:r>
            <a:r>
              <a:rPr lang="en" sz="2800">
                <a:solidFill>
                  <a:schemeClr val="dk1"/>
                </a:solidFill>
                <a:latin typeface="Proxima Nova"/>
                <a:ea typeface="Proxima Nova"/>
                <a:cs typeface="Proxima Nova"/>
                <a:sym typeface="Proxima Nova"/>
              </a:rPr>
              <a:t> its assumptions with regard to the </a:t>
            </a:r>
            <a:r>
              <a:rPr lang="en" sz="2800">
                <a:solidFill>
                  <a:schemeClr val="lt2"/>
                </a:solidFill>
                <a:latin typeface="Proxima Nova Semibold"/>
                <a:ea typeface="Proxima Nova Semibold"/>
                <a:cs typeface="Proxima Nova Semibold"/>
                <a:sym typeface="Proxima Nova Semibold"/>
              </a:rPr>
              <a:t>user behavior in real world tests.</a:t>
            </a:r>
            <a:endParaRPr b="1" sz="2800">
              <a:solidFill>
                <a:schemeClr val="lt2"/>
              </a:solidFill>
              <a:latin typeface="Proxima Nova"/>
              <a:ea typeface="Proxima Nova"/>
              <a:cs typeface="Proxima Nova"/>
              <a:sym typeface="Proxima Nova"/>
            </a:endParaRPr>
          </a:p>
        </p:txBody>
      </p:sp>
      <p:sp>
        <p:nvSpPr>
          <p:cNvPr id="772" name="Google Shape;772;p57"/>
          <p:cNvSpPr txBox="1"/>
          <p:nvPr/>
        </p:nvSpPr>
        <p:spPr>
          <a:xfrm>
            <a:off x="7886675" y="4411625"/>
            <a:ext cx="9762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2"/>
                </a:solidFill>
                <a:latin typeface="Proxima Nova Semibold"/>
                <a:ea typeface="Proxima Nova Semibold"/>
                <a:cs typeface="Proxima Nova Semibold"/>
                <a:sym typeface="Proxima Nova Semibold"/>
              </a:rPr>
              <a:t>Design</a:t>
            </a:r>
            <a:endParaRPr sz="900">
              <a:solidFill>
                <a:schemeClr val="lt2"/>
              </a:solidFill>
              <a:latin typeface="Proxima Nova Semibold"/>
              <a:ea typeface="Proxima Nova Semibold"/>
              <a:cs typeface="Proxima Nova Semibold"/>
              <a:sym typeface="Proxima Nova Semibold"/>
            </a:endParaRPr>
          </a:p>
        </p:txBody>
      </p:sp>
      <p:sp>
        <p:nvSpPr>
          <p:cNvPr id="773" name="Google Shape;773;p57"/>
          <p:cNvSpPr/>
          <p:nvPr/>
        </p:nvSpPr>
        <p:spPr>
          <a:xfrm>
            <a:off x="8208733" y="3698776"/>
            <a:ext cx="332100" cy="331800"/>
          </a:xfrm>
          <a:custGeom>
            <a:rect b="b" l="l" r="r" t="t"/>
            <a:pathLst>
              <a:path extrusionOk="0" h="120000" w="12000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chemeClr val="accent4"/>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FFFFFF"/>
              </a:buClr>
              <a:buFont typeface="Gill Sans"/>
              <a:buNone/>
            </a:pPr>
            <a:r>
              <a:t/>
            </a:r>
            <a:endParaRPr b="0" i="0" sz="1100" u="none" cap="none" strike="noStrike">
              <a:solidFill>
                <a:srgbClr val="FFFFFF"/>
              </a:solidFill>
              <a:latin typeface="Gill Sans"/>
              <a:ea typeface="Gill Sans"/>
              <a:cs typeface="Gill Sans"/>
              <a:sym typeface="Gill Sans"/>
            </a:endParaRPr>
          </a:p>
        </p:txBody>
      </p:sp>
      <p:grpSp>
        <p:nvGrpSpPr>
          <p:cNvPr id="774" name="Google Shape;774;p57"/>
          <p:cNvGrpSpPr/>
          <p:nvPr/>
        </p:nvGrpSpPr>
        <p:grpSpPr>
          <a:xfrm>
            <a:off x="7886648" y="3376558"/>
            <a:ext cx="976240" cy="976240"/>
            <a:chOff x="7810628" y="1841500"/>
            <a:chExt cx="1273800" cy="1273800"/>
          </a:xfrm>
        </p:grpSpPr>
        <p:sp>
          <p:nvSpPr>
            <p:cNvPr id="775" name="Google Shape;775;p57"/>
            <p:cNvSpPr/>
            <p:nvPr/>
          </p:nvSpPr>
          <p:spPr>
            <a:xfrm>
              <a:off x="7810628" y="1841500"/>
              <a:ext cx="1273800" cy="1273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7"/>
            <p:cNvSpPr/>
            <p:nvPr/>
          </p:nvSpPr>
          <p:spPr>
            <a:xfrm>
              <a:off x="7810628" y="1841500"/>
              <a:ext cx="1273800" cy="1273800"/>
            </a:xfrm>
            <a:prstGeom prst="ellipse">
              <a:avLst/>
            </a:prstGeom>
            <a:solidFill>
              <a:srgbClr val="1AB9A5">
                <a:alpha val="3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7"/>
            <p:cNvSpPr/>
            <p:nvPr/>
          </p:nvSpPr>
          <p:spPr>
            <a:xfrm>
              <a:off x="8208428" y="2239600"/>
              <a:ext cx="478200" cy="477600"/>
            </a:xfrm>
            <a:custGeom>
              <a:rect b="b" l="l" r="r" t="t"/>
              <a:pathLst>
                <a:path extrusionOk="0" h="120000" w="12000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chemeClr val="lt2"/>
            </a:solidFill>
            <a:ln cap="flat" cmpd="sng" w="9525">
              <a:solidFill>
                <a:schemeClr val="lt2"/>
              </a:solidFill>
              <a:prstDash val="solid"/>
              <a:round/>
              <a:headEnd len="sm" w="sm" type="none"/>
              <a:tailEnd len="sm" w="sm" type="none"/>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FFFFFF"/>
                </a:buClr>
                <a:buFont typeface="Gill Sans"/>
                <a:buNone/>
              </a:pPr>
              <a:r>
                <a:t/>
              </a:r>
              <a:endParaRPr b="0" i="0" sz="1100" u="none" cap="none" strike="noStrike">
                <a:solidFill>
                  <a:srgbClr val="FFFFFF"/>
                </a:solidFill>
                <a:latin typeface="Gill Sans"/>
                <a:ea typeface="Gill Sans"/>
                <a:cs typeface="Gill Sans"/>
                <a:sym typeface="Gill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58"/>
          <p:cNvSpPr/>
          <p:nvPr/>
        </p:nvSpPr>
        <p:spPr>
          <a:xfrm>
            <a:off x="7886675" y="3376575"/>
            <a:ext cx="976200" cy="976200"/>
          </a:xfrm>
          <a:prstGeom prst="ellipse">
            <a:avLst/>
          </a:prstGeom>
          <a:solidFill>
            <a:srgbClr val="009FD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8"/>
          <p:cNvSpPr/>
          <p:nvPr/>
        </p:nvSpPr>
        <p:spPr>
          <a:xfrm>
            <a:off x="285750" y="907200"/>
            <a:ext cx="7482000" cy="3762000"/>
          </a:xfrm>
          <a:prstGeom prst="rect">
            <a:avLst/>
          </a:prstGeom>
          <a:solidFill>
            <a:srgbClr val="009FDF">
              <a:alpha val="1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784" name="Google Shape;784;p58"/>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Lean Product Management Practices</a:t>
            </a:r>
            <a:endParaRPr/>
          </a:p>
        </p:txBody>
      </p:sp>
      <p:sp>
        <p:nvSpPr>
          <p:cNvPr id="785" name="Google Shape;785;p58"/>
          <p:cNvSpPr txBox="1"/>
          <p:nvPr/>
        </p:nvSpPr>
        <p:spPr>
          <a:xfrm>
            <a:off x="899093" y="900125"/>
            <a:ext cx="6119700" cy="380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800">
                <a:solidFill>
                  <a:schemeClr val="dk1"/>
                </a:solidFill>
                <a:latin typeface="Proxima Nova"/>
                <a:ea typeface="Proxima Nova"/>
                <a:cs typeface="Proxima Nova"/>
                <a:sym typeface="Proxima Nova"/>
              </a:rPr>
              <a:t>Lean is</a:t>
            </a:r>
            <a:r>
              <a:rPr b="1" lang="en" sz="2800">
                <a:solidFill>
                  <a:schemeClr val="dk1"/>
                </a:solidFill>
                <a:latin typeface="Proxima Nova"/>
                <a:ea typeface="Proxima Nova"/>
                <a:cs typeface="Proxima Nova"/>
                <a:sym typeface="Proxima Nova"/>
              </a:rPr>
              <a:t> </a:t>
            </a:r>
            <a:r>
              <a:rPr lang="en" sz="2800">
                <a:solidFill>
                  <a:schemeClr val="dk1"/>
                </a:solidFill>
                <a:latin typeface="Proxima Nova"/>
                <a:ea typeface="Proxima Nova"/>
                <a:cs typeface="Proxima Nova"/>
                <a:sym typeface="Proxima Nova"/>
              </a:rPr>
              <a:t>a product methodology </a:t>
            </a:r>
            <a:br>
              <a:rPr lang="en" sz="2800">
                <a:solidFill>
                  <a:schemeClr val="dk1"/>
                </a:solidFill>
                <a:latin typeface="Proxima Nova"/>
                <a:ea typeface="Proxima Nova"/>
                <a:cs typeface="Proxima Nova"/>
                <a:sym typeface="Proxima Nova"/>
              </a:rPr>
            </a:br>
            <a:r>
              <a:rPr lang="en" sz="2800">
                <a:solidFill>
                  <a:schemeClr val="dk1"/>
                </a:solidFill>
                <a:latin typeface="Proxima Nova"/>
                <a:ea typeface="Proxima Nova"/>
                <a:cs typeface="Proxima Nova"/>
                <a:sym typeface="Proxima Nova"/>
              </a:rPr>
              <a:t>designed to </a:t>
            </a:r>
            <a:r>
              <a:rPr lang="en" sz="2800">
                <a:solidFill>
                  <a:schemeClr val="accent2"/>
                </a:solidFill>
                <a:latin typeface="Proxima Nova Semibold"/>
                <a:ea typeface="Proxima Nova Semibold"/>
                <a:cs typeface="Proxima Nova Semibold"/>
                <a:sym typeface="Proxima Nova Semibold"/>
              </a:rPr>
              <a:t>decrease risk</a:t>
            </a:r>
            <a:r>
              <a:rPr lang="en" sz="2800">
                <a:solidFill>
                  <a:srgbClr val="595959"/>
                </a:solidFill>
                <a:latin typeface="Proxima Nova"/>
                <a:ea typeface="Proxima Nova"/>
                <a:cs typeface="Proxima Nova"/>
                <a:sym typeface="Proxima Nova"/>
              </a:rPr>
              <a:t> </a:t>
            </a:r>
            <a:r>
              <a:rPr lang="en" sz="2800">
                <a:solidFill>
                  <a:schemeClr val="dk1"/>
                </a:solidFill>
                <a:latin typeface="Proxima Nova"/>
                <a:ea typeface="Proxima Nova"/>
                <a:cs typeface="Proxima Nova"/>
                <a:sym typeface="Proxima Nova"/>
              </a:rPr>
              <a:t>and</a:t>
            </a:r>
            <a:r>
              <a:rPr lang="en" sz="2800">
                <a:solidFill>
                  <a:srgbClr val="595959"/>
                </a:solidFill>
                <a:latin typeface="Proxima Nova"/>
                <a:ea typeface="Proxima Nova"/>
                <a:cs typeface="Proxima Nova"/>
                <a:sym typeface="Proxima Nova"/>
              </a:rPr>
              <a:t> </a:t>
            </a:r>
            <a:r>
              <a:rPr lang="en" sz="2800">
                <a:solidFill>
                  <a:schemeClr val="accent2"/>
                </a:solidFill>
                <a:latin typeface="Proxima Nova Semibold"/>
                <a:ea typeface="Proxima Nova Semibold"/>
                <a:cs typeface="Proxima Nova Semibold"/>
                <a:sym typeface="Proxima Nova Semibold"/>
              </a:rPr>
              <a:t>reduce waste</a:t>
            </a:r>
            <a:r>
              <a:rPr lang="en" sz="2800">
                <a:solidFill>
                  <a:srgbClr val="595959"/>
                </a:solidFill>
                <a:latin typeface="Proxima Nova"/>
                <a:ea typeface="Proxima Nova"/>
                <a:cs typeface="Proxima Nova"/>
                <a:sym typeface="Proxima Nova"/>
              </a:rPr>
              <a:t> </a:t>
            </a:r>
            <a:r>
              <a:rPr lang="en" sz="2800">
                <a:solidFill>
                  <a:schemeClr val="dk1"/>
                </a:solidFill>
                <a:latin typeface="Proxima Nova"/>
                <a:ea typeface="Proxima Nova"/>
                <a:cs typeface="Proxima Nova"/>
                <a:sym typeface="Proxima Nova"/>
              </a:rPr>
              <a:t>through</a:t>
            </a:r>
            <a:r>
              <a:rPr lang="en" sz="2800">
                <a:solidFill>
                  <a:srgbClr val="595959"/>
                </a:solidFill>
                <a:latin typeface="Proxima Nova"/>
                <a:ea typeface="Proxima Nova"/>
                <a:cs typeface="Proxima Nova"/>
                <a:sym typeface="Proxima Nova"/>
              </a:rPr>
              <a:t> </a:t>
            </a:r>
            <a:r>
              <a:rPr lang="en" sz="2800">
                <a:solidFill>
                  <a:schemeClr val="accent2"/>
                </a:solidFill>
                <a:latin typeface="Proxima Nova Semibold"/>
                <a:ea typeface="Proxima Nova Semibold"/>
                <a:cs typeface="Proxima Nova Semibold"/>
                <a:sym typeface="Proxima Nova Semibold"/>
              </a:rPr>
              <a:t>constant validated learning.</a:t>
            </a:r>
            <a:endParaRPr b="1" sz="2800">
              <a:solidFill>
                <a:schemeClr val="dk1"/>
              </a:solidFill>
              <a:latin typeface="Proxima Nova"/>
              <a:ea typeface="Proxima Nova"/>
              <a:cs typeface="Proxima Nova"/>
              <a:sym typeface="Proxima Nova"/>
            </a:endParaRPr>
          </a:p>
        </p:txBody>
      </p:sp>
      <p:sp>
        <p:nvSpPr>
          <p:cNvPr id="786" name="Google Shape;786;p58"/>
          <p:cNvSpPr txBox="1"/>
          <p:nvPr/>
        </p:nvSpPr>
        <p:spPr>
          <a:xfrm>
            <a:off x="7886675" y="4411625"/>
            <a:ext cx="9762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Product</a:t>
            </a:r>
            <a:endParaRPr sz="900">
              <a:solidFill>
                <a:schemeClr val="accent2"/>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900">
                <a:solidFill>
                  <a:schemeClr val="accent2"/>
                </a:solidFill>
                <a:latin typeface="Proxima Nova Semibold"/>
                <a:ea typeface="Proxima Nova Semibold"/>
                <a:cs typeface="Proxima Nova Semibold"/>
                <a:sym typeface="Proxima Nova Semibold"/>
              </a:rPr>
              <a:t>Management</a:t>
            </a:r>
            <a:endParaRPr sz="900">
              <a:solidFill>
                <a:schemeClr val="accent2"/>
              </a:solidFill>
              <a:latin typeface="Proxima Nova Semibold"/>
              <a:ea typeface="Proxima Nova Semibold"/>
              <a:cs typeface="Proxima Nova Semibold"/>
              <a:sym typeface="Proxima Nova Semibold"/>
            </a:endParaRPr>
          </a:p>
        </p:txBody>
      </p:sp>
      <p:sp>
        <p:nvSpPr>
          <p:cNvPr id="787" name="Google Shape;787;p58"/>
          <p:cNvSpPr/>
          <p:nvPr/>
        </p:nvSpPr>
        <p:spPr>
          <a:xfrm>
            <a:off x="8202825" y="3724273"/>
            <a:ext cx="343800" cy="280800"/>
          </a:xfrm>
          <a:custGeom>
            <a:rect b="b" l="l" r="r" t="t"/>
            <a:pathLst>
              <a:path extrusionOk="0" h="120000" w="12000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chemeClr val="accent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FFFFFF"/>
              </a:buClr>
              <a:buFont typeface="Gill Sans"/>
              <a:buNone/>
            </a:pPr>
            <a:r>
              <a:t/>
            </a:r>
            <a:endParaRPr b="0" i="0" sz="1100" u="none" cap="none" strike="noStrike">
              <a:solidFill>
                <a:srgbClr val="FFFFFF"/>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pic>
        <p:nvPicPr>
          <p:cNvPr descr="view@2x.jpg" id="792" name="Google Shape;792;p59"/>
          <p:cNvPicPr preferRelativeResize="0"/>
          <p:nvPr/>
        </p:nvPicPr>
        <p:blipFill rotWithShape="1">
          <a:blip r:embed="rId3">
            <a:alphaModFix amt="80000"/>
          </a:blip>
          <a:srcRect b="7856" l="0" r="0" t="7847"/>
          <a:stretch/>
        </p:blipFill>
        <p:spPr>
          <a:xfrm>
            <a:off x="0" y="0"/>
            <a:ext cx="9144000" cy="5143500"/>
          </a:xfrm>
          <a:prstGeom prst="rect">
            <a:avLst/>
          </a:prstGeom>
          <a:noFill/>
          <a:ln>
            <a:noFill/>
          </a:ln>
        </p:spPr>
      </p:pic>
      <p:sp>
        <p:nvSpPr>
          <p:cNvPr id="793" name="Google Shape;793;p59"/>
          <p:cNvSpPr/>
          <p:nvPr/>
        </p:nvSpPr>
        <p:spPr>
          <a:xfrm>
            <a:off x="0" y="0"/>
            <a:ext cx="9176400" cy="5143500"/>
          </a:xfrm>
          <a:prstGeom prst="rect">
            <a:avLst/>
          </a:prstGeom>
          <a:solidFill>
            <a:srgbClr val="00253E">
              <a:alpha val="69800"/>
            </a:srgbClr>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253E"/>
              </a:solidFill>
              <a:latin typeface="Arial"/>
              <a:ea typeface="Arial"/>
              <a:cs typeface="Arial"/>
              <a:sym typeface="Arial"/>
            </a:endParaRPr>
          </a:p>
        </p:txBody>
      </p:sp>
      <p:sp>
        <p:nvSpPr>
          <p:cNvPr id="794" name="Google Shape;794;p59"/>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9"/>
          <p:cNvSpPr txBox="1"/>
          <p:nvPr/>
        </p:nvSpPr>
        <p:spPr>
          <a:xfrm>
            <a:off x="760950" y="1376850"/>
            <a:ext cx="7622100" cy="238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4000">
                <a:solidFill>
                  <a:srgbClr val="FFFFFF"/>
                </a:solidFill>
                <a:latin typeface="Proxima Nova"/>
                <a:ea typeface="Proxima Nova"/>
                <a:cs typeface="Proxima Nova"/>
                <a:sym typeface="Proxima Nova"/>
              </a:rPr>
              <a:t>What will your team look like?</a:t>
            </a:r>
            <a:endParaRPr b="1" sz="4000">
              <a:solidFill>
                <a:srgbClr val="FFFFFF"/>
              </a:solidFill>
              <a:latin typeface="Proxima Nova"/>
              <a:ea typeface="Proxima Nova"/>
              <a:cs typeface="Proxima Nova"/>
              <a:sym typeface="Proxima Nova"/>
            </a:endParaRPr>
          </a:p>
        </p:txBody>
      </p:sp>
      <p:grpSp>
        <p:nvGrpSpPr>
          <p:cNvPr id="796" name="Google Shape;796;p59"/>
          <p:cNvGrpSpPr/>
          <p:nvPr/>
        </p:nvGrpSpPr>
        <p:grpSpPr>
          <a:xfrm>
            <a:off x="3669300" y="1711460"/>
            <a:ext cx="1805400" cy="536386"/>
            <a:chOff x="3233750" y="1711500"/>
            <a:chExt cx="1805400" cy="589500"/>
          </a:xfrm>
        </p:grpSpPr>
        <p:cxnSp>
          <p:nvCxnSpPr>
            <p:cNvPr id="797" name="Google Shape;797;p59"/>
            <p:cNvCxnSpPr/>
            <p:nvPr/>
          </p:nvCxnSpPr>
          <p:spPr>
            <a:xfrm>
              <a:off x="3252044" y="1711500"/>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798" name="Google Shape;798;p59"/>
            <p:cNvCxnSpPr/>
            <p:nvPr/>
          </p:nvCxnSpPr>
          <p:spPr>
            <a:xfrm>
              <a:off x="3233750" y="1711500"/>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799" name="Google Shape;799;p59"/>
            <p:cNvCxnSpPr/>
            <p:nvPr/>
          </p:nvCxnSpPr>
          <p:spPr>
            <a:xfrm>
              <a:off x="5020696" y="1711500"/>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800" name="Google Shape;800;p59"/>
          <p:cNvGrpSpPr/>
          <p:nvPr/>
        </p:nvGrpSpPr>
        <p:grpSpPr>
          <a:xfrm>
            <a:off x="3669300" y="3019105"/>
            <a:ext cx="1805400" cy="536386"/>
            <a:chOff x="3233750" y="2966075"/>
            <a:chExt cx="1805400" cy="589500"/>
          </a:xfrm>
        </p:grpSpPr>
        <p:cxnSp>
          <p:nvCxnSpPr>
            <p:cNvPr id="801" name="Google Shape;801;p59"/>
            <p:cNvCxnSpPr/>
            <p:nvPr/>
          </p:nvCxnSpPr>
          <p:spPr>
            <a:xfrm>
              <a:off x="3252044" y="2966075"/>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802" name="Google Shape;802;p59"/>
            <p:cNvCxnSpPr/>
            <p:nvPr/>
          </p:nvCxnSpPr>
          <p:spPr>
            <a:xfrm>
              <a:off x="3233750" y="3555575"/>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803" name="Google Shape;803;p59"/>
            <p:cNvCxnSpPr/>
            <p:nvPr/>
          </p:nvCxnSpPr>
          <p:spPr>
            <a:xfrm>
              <a:off x="5020696" y="2966075"/>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804" name="Google Shape;804;p59"/>
          <p:cNvGrpSpPr/>
          <p:nvPr/>
        </p:nvGrpSpPr>
        <p:grpSpPr>
          <a:xfrm>
            <a:off x="287525" y="4854556"/>
            <a:ext cx="634914" cy="148716"/>
            <a:chOff x="1841475" y="2392725"/>
            <a:chExt cx="3928925" cy="920275"/>
          </a:xfrm>
        </p:grpSpPr>
        <p:sp>
          <p:nvSpPr>
            <p:cNvPr id="805" name="Google Shape;805;p5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60"/>
          <p:cNvSpPr/>
          <p:nvPr/>
        </p:nvSpPr>
        <p:spPr>
          <a:xfrm>
            <a:off x="3340425" y="261500"/>
            <a:ext cx="5542200" cy="4622700"/>
          </a:xfrm>
          <a:prstGeom prst="rect">
            <a:avLst/>
          </a:prstGeom>
          <a:solidFill>
            <a:srgbClr val="1AB9A5">
              <a:alpha val="7310"/>
            </a:srgbClr>
          </a:solid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folHlink"/>
              </a:buClr>
              <a:buSzPts val="1100"/>
              <a:buFont typeface="Arial"/>
              <a:buNone/>
            </a:pPr>
            <a:r>
              <a:rPr b="1" lang="en" sz="1800">
                <a:solidFill>
                  <a:schemeClr val="lt2"/>
                </a:solidFill>
                <a:latin typeface="Proxima Nova"/>
                <a:ea typeface="Proxima Nova"/>
                <a:cs typeface="Proxima Nova"/>
                <a:sym typeface="Proxima Nova"/>
              </a:rPr>
              <a:t>Start With:</a:t>
            </a:r>
            <a:endParaRPr b="1" sz="1800">
              <a:solidFill>
                <a:schemeClr val="lt2"/>
              </a:solidFill>
              <a:latin typeface="Proxima Nova"/>
              <a:ea typeface="Proxima Nova"/>
              <a:cs typeface="Proxima Nova"/>
              <a:sym typeface="Proxima Nova"/>
            </a:endParaRPr>
          </a:p>
          <a:p>
            <a:pPr indent="-342900" lvl="0" marL="457200" rtl="0" algn="l">
              <a:lnSpc>
                <a:spcPct val="110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One Platform Champion (</a:t>
            </a:r>
            <a:r>
              <a:rPr b="1" lang="en" sz="1800">
                <a:solidFill>
                  <a:schemeClr val="dk1"/>
                </a:solidFill>
                <a:latin typeface="Proxima Nova"/>
                <a:ea typeface="Proxima Nova"/>
                <a:cs typeface="Proxima Nova"/>
                <a:sym typeface="Proxima Nova"/>
              </a:rPr>
              <a:t>“the protector”</a:t>
            </a:r>
            <a:r>
              <a:rPr lang="en"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342900" lvl="0" marL="457200" rtl="0" algn="l">
              <a:lnSpc>
                <a:spcPct val="110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One Product Manager (</a:t>
            </a:r>
            <a:r>
              <a:rPr b="1" lang="en" sz="1800">
                <a:solidFill>
                  <a:schemeClr val="dk1"/>
                </a:solidFill>
                <a:latin typeface="Proxima Nova"/>
                <a:ea typeface="Proxima Nova"/>
                <a:cs typeface="Proxima Nova"/>
                <a:sym typeface="Proxima Nova"/>
              </a:rPr>
              <a:t>“the dreamer”</a:t>
            </a:r>
            <a:r>
              <a:rPr lang="en"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342900" lvl="0" marL="457200" rtl="0" algn="l">
              <a:lnSpc>
                <a:spcPct val="110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2+ Platform Engineers</a:t>
            </a:r>
            <a:endParaRPr sz="1800">
              <a:solidFill>
                <a:schemeClr val="dk1"/>
              </a:solidFill>
              <a:latin typeface="Proxima Nova"/>
              <a:ea typeface="Proxima Nova"/>
              <a:cs typeface="Proxima Nova"/>
              <a:sym typeface="Proxima Nova"/>
            </a:endParaRPr>
          </a:p>
          <a:p>
            <a:pPr indent="0" lvl="0" marL="0" rtl="0" algn="l">
              <a:lnSpc>
                <a:spcPct val="110000"/>
              </a:lnSpc>
              <a:spcBef>
                <a:spcPts val="1000"/>
              </a:spcBef>
              <a:spcAft>
                <a:spcPts val="0"/>
              </a:spcAft>
              <a:buNone/>
            </a:pPr>
            <a:r>
              <a:t/>
            </a:r>
            <a:endParaRPr sz="1800">
              <a:solidFill>
                <a:schemeClr val="dk1"/>
              </a:solidFill>
              <a:latin typeface="Proxima Nova"/>
              <a:ea typeface="Proxima Nova"/>
              <a:cs typeface="Proxima Nova"/>
              <a:sym typeface="Proxima Nova"/>
            </a:endParaRPr>
          </a:p>
          <a:p>
            <a:pPr indent="0" lvl="0" marL="0" rtl="0" algn="l">
              <a:lnSpc>
                <a:spcPct val="110000"/>
              </a:lnSpc>
              <a:spcBef>
                <a:spcPts val="1000"/>
              </a:spcBef>
              <a:spcAft>
                <a:spcPts val="1500"/>
              </a:spcAft>
              <a:buNone/>
            </a:pPr>
            <a:r>
              <a:rPr lang="en" sz="1800">
                <a:solidFill>
                  <a:schemeClr val="folHlink"/>
                </a:solidFill>
                <a:latin typeface="Proxima Nova"/>
                <a:ea typeface="Proxima Nova"/>
                <a:cs typeface="Proxima Nova"/>
                <a:sym typeface="Proxima Nova"/>
              </a:rPr>
              <a:t>Your platform team may grow over time to about 10 people, as you add features and as workloads running on the platform increase in size and quantity</a:t>
            </a:r>
            <a:endParaRPr sz="1800">
              <a:solidFill>
                <a:schemeClr val="dk1"/>
              </a:solidFill>
              <a:latin typeface="Proxima Nova"/>
              <a:ea typeface="Proxima Nova"/>
              <a:cs typeface="Proxima Nova"/>
              <a:sym typeface="Proxima Nova"/>
            </a:endParaRPr>
          </a:p>
        </p:txBody>
      </p:sp>
      <p:sp>
        <p:nvSpPr>
          <p:cNvPr id="818" name="Google Shape;818;p60"/>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lgn="l">
              <a:spcBef>
                <a:spcPts val="0"/>
              </a:spcBef>
              <a:spcAft>
                <a:spcPts val="1500"/>
              </a:spcAft>
              <a:buNone/>
            </a:pPr>
            <a:r>
              <a:rPr lang="en"/>
              <a:t>What will your team look like?</a:t>
            </a:r>
            <a:endParaRPr/>
          </a:p>
        </p:txBody>
      </p:sp>
      <p:sp>
        <p:nvSpPr>
          <p:cNvPr id="819" name="Google Shape;819;p60"/>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lang="en"/>
              <a:t>How Do I Identify People For The Team?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61"/>
          <p:cNvSpPr/>
          <p:nvPr/>
        </p:nvSpPr>
        <p:spPr>
          <a:xfrm>
            <a:off x="285750" y="907200"/>
            <a:ext cx="8569800" cy="3762000"/>
          </a:xfrm>
          <a:prstGeom prst="rect">
            <a:avLst/>
          </a:prstGeom>
          <a:solidFill>
            <a:srgbClr val="1AB9A5">
              <a:alpha val="7310"/>
            </a:srgbClr>
          </a:solid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800">
                <a:solidFill>
                  <a:schemeClr val="folHlink"/>
                </a:solidFill>
                <a:latin typeface="Proxima Nova"/>
                <a:ea typeface="Proxima Nova"/>
                <a:cs typeface="Proxima Nova"/>
                <a:sym typeface="Proxima Nova"/>
              </a:rPr>
              <a:t>The Platform Champion has the </a:t>
            </a:r>
            <a:r>
              <a:rPr b="1" lang="en" sz="1800">
                <a:solidFill>
                  <a:schemeClr val="folHlink"/>
                </a:solidFill>
                <a:latin typeface="Proxima Nova"/>
                <a:ea typeface="Proxima Nova"/>
                <a:cs typeface="Proxima Nova"/>
                <a:sym typeface="Proxima Nova"/>
              </a:rPr>
              <a:t>will</a:t>
            </a:r>
            <a:r>
              <a:rPr lang="en" sz="1800">
                <a:solidFill>
                  <a:schemeClr val="folHlink"/>
                </a:solidFill>
                <a:latin typeface="Proxima Nova"/>
                <a:ea typeface="Proxima Nova"/>
                <a:cs typeface="Proxima Nova"/>
                <a:sym typeface="Proxima Nova"/>
              </a:rPr>
              <a:t> and the </a:t>
            </a:r>
            <a:r>
              <a:rPr b="1" lang="en" sz="1800">
                <a:solidFill>
                  <a:schemeClr val="folHlink"/>
                </a:solidFill>
                <a:latin typeface="Proxima Nova"/>
                <a:ea typeface="Proxima Nova"/>
                <a:cs typeface="Proxima Nova"/>
                <a:sym typeface="Proxima Nova"/>
              </a:rPr>
              <a:t>political capital</a:t>
            </a:r>
            <a:r>
              <a:rPr lang="en" sz="1800">
                <a:solidFill>
                  <a:schemeClr val="folHlink"/>
                </a:solidFill>
                <a:latin typeface="Proxima Nova"/>
                <a:ea typeface="Proxima Nova"/>
                <a:cs typeface="Proxima Nova"/>
                <a:sym typeface="Proxima Nova"/>
              </a:rPr>
              <a:t> to </a:t>
            </a:r>
            <a:r>
              <a:rPr b="1" lang="en" sz="1800">
                <a:solidFill>
                  <a:schemeClr val="folHlink"/>
                </a:solidFill>
                <a:latin typeface="Proxima Nova"/>
                <a:ea typeface="Proxima Nova"/>
                <a:cs typeface="Proxima Nova"/>
                <a:sym typeface="Proxima Nova"/>
              </a:rPr>
              <a:t>protect</a:t>
            </a:r>
            <a:r>
              <a:rPr lang="en" sz="1800">
                <a:solidFill>
                  <a:schemeClr val="folHlink"/>
                </a:solidFill>
                <a:latin typeface="Proxima Nova"/>
                <a:ea typeface="Proxima Nova"/>
                <a:cs typeface="Proxima Nova"/>
                <a:sym typeface="Proxima Nova"/>
              </a:rPr>
              <a:t> the platform team as they embark on the platform journey. A part time member of the platform team, the platform champion creates an environment where change can happen.</a:t>
            </a:r>
            <a:endParaRPr sz="1800">
              <a:solidFill>
                <a:schemeClr val="folHlink"/>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folHlink"/>
              </a:buClr>
              <a:buSzPts val="1800"/>
              <a:buChar char="■"/>
            </a:pPr>
            <a:r>
              <a:rPr lang="en" sz="1800">
                <a:solidFill>
                  <a:schemeClr val="folHlink"/>
                </a:solidFill>
                <a:latin typeface="Proxima Nova"/>
                <a:ea typeface="Proxima Nova"/>
                <a:cs typeface="Proxima Nova"/>
                <a:sym typeface="Proxima Nova"/>
              </a:rPr>
              <a:t>Is often at – or close to – CxO level</a:t>
            </a:r>
            <a:endParaRPr sz="1800">
              <a:solidFill>
                <a:schemeClr val="folHlink"/>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Has a track record of internal </a:t>
            </a:r>
            <a:r>
              <a:rPr b="1" lang="en" sz="1800">
                <a:solidFill>
                  <a:schemeClr val="folHlink"/>
                </a:solidFill>
                <a:latin typeface="Proxima Nova"/>
                <a:ea typeface="Proxima Nova"/>
                <a:cs typeface="Proxima Nova"/>
                <a:sym typeface="Proxima Nova"/>
              </a:rPr>
              <a:t>entrepreneurship</a:t>
            </a:r>
            <a:r>
              <a:rPr lang="en" sz="1800">
                <a:solidFill>
                  <a:schemeClr val="folHlink"/>
                </a:solidFill>
                <a:latin typeface="Proxima Nova"/>
                <a:ea typeface="Proxima Nova"/>
                <a:cs typeface="Proxima Nova"/>
                <a:sym typeface="Proxima Nova"/>
              </a:rPr>
              <a:t> or organizational </a:t>
            </a:r>
            <a:r>
              <a:rPr b="1" lang="en" sz="1800">
                <a:solidFill>
                  <a:schemeClr val="folHlink"/>
                </a:solidFill>
                <a:latin typeface="Proxima Nova"/>
                <a:ea typeface="Proxima Nova"/>
                <a:cs typeface="Proxima Nova"/>
                <a:sym typeface="Proxima Nova"/>
              </a:rPr>
              <a:t>transformation</a:t>
            </a:r>
            <a:endParaRPr sz="1800">
              <a:solidFill>
                <a:schemeClr val="folHlink"/>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Changes conversations from “here’s why this won’t work” to “how can we make this work?”</a:t>
            </a:r>
            <a:endParaRPr sz="1800">
              <a:solidFill>
                <a:schemeClr val="folHlink"/>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Understands and can articulate the value of a platform product and </a:t>
            </a:r>
            <a:r>
              <a:rPr b="1" lang="en" sz="1800">
                <a:solidFill>
                  <a:schemeClr val="folHlink"/>
                </a:solidFill>
                <a:latin typeface="Proxima Nova"/>
                <a:ea typeface="Proxima Nova"/>
                <a:cs typeface="Proxima Nova"/>
                <a:sym typeface="Proxima Nova"/>
              </a:rPr>
              <a:t>evangelizes</a:t>
            </a:r>
            <a:r>
              <a:rPr lang="en" sz="1800">
                <a:solidFill>
                  <a:schemeClr val="folHlink"/>
                </a:solidFill>
                <a:latin typeface="Proxima Nova"/>
                <a:ea typeface="Proxima Nova"/>
                <a:cs typeface="Proxima Nova"/>
                <a:sym typeface="Proxima Nova"/>
              </a:rPr>
              <a:t> its use and growth within your company through storytelling, air cover and recruitment</a:t>
            </a:r>
            <a:endParaRPr/>
          </a:p>
        </p:txBody>
      </p:sp>
      <p:sp>
        <p:nvSpPr>
          <p:cNvPr id="825" name="Google Shape;825;p61"/>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Champion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pic>
        <p:nvPicPr>
          <p:cNvPr id="830" name="Google Shape;830;p62"/>
          <p:cNvPicPr preferRelativeResize="0"/>
          <p:nvPr/>
        </p:nvPicPr>
        <p:blipFill rotWithShape="1">
          <a:blip r:embed="rId3">
            <a:alphaModFix/>
          </a:blip>
          <a:srcRect b="19494" l="0" r="6733" t="1833"/>
          <a:stretch/>
        </p:blipFill>
        <p:spPr>
          <a:xfrm>
            <a:off x="0" y="0"/>
            <a:ext cx="9144000" cy="5143500"/>
          </a:xfrm>
          <a:prstGeom prst="rect">
            <a:avLst/>
          </a:prstGeom>
          <a:noFill/>
          <a:ln>
            <a:noFill/>
          </a:ln>
        </p:spPr>
      </p:pic>
      <p:sp>
        <p:nvSpPr>
          <p:cNvPr id="831" name="Google Shape;831;p62"/>
          <p:cNvSpPr/>
          <p:nvPr/>
        </p:nvSpPr>
        <p:spPr>
          <a:xfrm>
            <a:off x="0" y="25"/>
            <a:ext cx="9144000" cy="5143500"/>
          </a:xfrm>
          <a:prstGeom prst="rect">
            <a:avLst/>
          </a:prstGeom>
          <a:solidFill>
            <a:srgbClr val="FFFFFF">
              <a:alpha val="91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2"/>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2"/>
          <p:cNvSpPr txBox="1"/>
          <p:nvPr/>
        </p:nvSpPr>
        <p:spPr>
          <a:xfrm>
            <a:off x="491700" y="2005400"/>
            <a:ext cx="8160600" cy="1872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1000"/>
              </a:spcAft>
              <a:buNone/>
            </a:pPr>
            <a:r>
              <a:rPr lang="en" sz="3000">
                <a:solidFill>
                  <a:schemeClr val="dk1"/>
                </a:solidFill>
                <a:latin typeface="Proxima Nova Semibold"/>
                <a:ea typeface="Proxima Nova Semibold"/>
                <a:cs typeface="Proxima Nova Semibold"/>
                <a:sym typeface="Proxima Nova Semibold"/>
              </a:rPr>
              <a:t>Your team will have a </a:t>
            </a:r>
            <a:r>
              <a:rPr b="1" lang="en" sz="3000">
                <a:solidFill>
                  <a:schemeClr val="lt2"/>
                </a:solidFill>
                <a:latin typeface="Proxima Nova"/>
                <a:ea typeface="Proxima Nova"/>
                <a:cs typeface="Proxima Nova"/>
                <a:sym typeface="Proxima Nova"/>
              </a:rPr>
              <a:t>fully-dedicated, hands-on product manager</a:t>
            </a:r>
            <a:r>
              <a:rPr lang="en" sz="3000">
                <a:solidFill>
                  <a:schemeClr val="dk1"/>
                </a:solidFill>
                <a:latin typeface="Proxima Nova Semibold"/>
                <a:ea typeface="Proxima Nova Semibold"/>
                <a:cs typeface="Proxima Nova Semibold"/>
                <a:sym typeface="Proxima Nova Semibold"/>
              </a:rPr>
              <a:t> who </a:t>
            </a:r>
            <a:r>
              <a:rPr b="1" lang="en" sz="3000">
                <a:solidFill>
                  <a:schemeClr val="lt2"/>
                </a:solidFill>
                <a:latin typeface="Proxima Nova"/>
                <a:ea typeface="Proxima Nova"/>
                <a:cs typeface="Proxima Nova"/>
                <a:sym typeface="Proxima Nova"/>
              </a:rPr>
              <a:t>manages the backlog</a:t>
            </a:r>
            <a:r>
              <a:rPr lang="en" sz="3000">
                <a:solidFill>
                  <a:schemeClr val="dk1"/>
                </a:solidFill>
                <a:latin typeface="Proxima Nova Semibold"/>
                <a:ea typeface="Proxima Nova Semibold"/>
                <a:cs typeface="Proxima Nova Semibold"/>
                <a:sym typeface="Proxima Nova Semibold"/>
              </a:rPr>
              <a:t> with data-driven decisions and </a:t>
            </a:r>
            <a:r>
              <a:rPr b="1" lang="en" sz="3000">
                <a:solidFill>
                  <a:schemeClr val="lt2"/>
                </a:solidFill>
                <a:latin typeface="Proxima Nova"/>
                <a:ea typeface="Proxima Nova"/>
                <a:cs typeface="Proxima Nova"/>
                <a:sym typeface="Proxima Nova"/>
              </a:rPr>
              <a:t>drives lean validation</a:t>
            </a:r>
            <a:r>
              <a:rPr lang="en" sz="3000">
                <a:solidFill>
                  <a:schemeClr val="dk1"/>
                </a:solidFill>
                <a:latin typeface="Proxima Nova Semibold"/>
                <a:ea typeface="Proxima Nova Semibold"/>
                <a:cs typeface="Proxima Nova Semibold"/>
                <a:sym typeface="Proxima Nova Semibold"/>
              </a:rPr>
              <a:t> of assumptions and features.</a:t>
            </a:r>
            <a:endParaRPr sz="3000">
              <a:solidFill>
                <a:schemeClr val="dk1"/>
              </a:solidFill>
              <a:latin typeface="Proxima Nova Semibold"/>
              <a:ea typeface="Proxima Nova Semibold"/>
              <a:cs typeface="Proxima Nova Semibold"/>
              <a:sym typeface="Proxima Nova Semibold"/>
            </a:endParaRPr>
          </a:p>
        </p:txBody>
      </p:sp>
      <p:sp>
        <p:nvSpPr>
          <p:cNvPr id="834" name="Google Shape;834;p62"/>
          <p:cNvSpPr txBox="1"/>
          <p:nvPr/>
        </p:nvSpPr>
        <p:spPr>
          <a:xfrm>
            <a:off x="1925550" y="1559100"/>
            <a:ext cx="5292900" cy="27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WHAT WILL YOUR TEAM LOOK LIKE?</a:t>
            </a:r>
            <a:endParaRPr sz="1000">
              <a:solidFill>
                <a:schemeClr val="dk1"/>
              </a:solidFill>
              <a:latin typeface="Proxima Nova Semibold"/>
              <a:ea typeface="Proxima Nova Semibold"/>
              <a:cs typeface="Proxima Nova Semibold"/>
              <a:sym typeface="Proxima Nova Semibold"/>
            </a:endParaRPr>
          </a:p>
        </p:txBody>
      </p:sp>
      <p:grpSp>
        <p:nvGrpSpPr>
          <p:cNvPr id="835" name="Google Shape;835;p62"/>
          <p:cNvGrpSpPr/>
          <p:nvPr/>
        </p:nvGrpSpPr>
        <p:grpSpPr>
          <a:xfrm>
            <a:off x="287525" y="4854556"/>
            <a:ext cx="634914" cy="148716"/>
            <a:chOff x="1841475" y="2392725"/>
            <a:chExt cx="3928925" cy="920275"/>
          </a:xfrm>
        </p:grpSpPr>
        <p:sp>
          <p:nvSpPr>
            <p:cNvPr id="836" name="Google Shape;836;p6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44" name="Google Shape;844;p62"/>
          <p:cNvCxnSpPr/>
          <p:nvPr/>
        </p:nvCxnSpPr>
        <p:spPr>
          <a:xfrm>
            <a:off x="4202550" y="2005400"/>
            <a:ext cx="738900" cy="0"/>
          </a:xfrm>
          <a:prstGeom prst="straightConnector1">
            <a:avLst/>
          </a:prstGeom>
          <a:noFill/>
          <a:ln cap="flat" cmpd="sng" w="38100">
            <a:solidFill>
              <a:schemeClr val="lt2"/>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63"/>
          <p:cNvSpPr/>
          <p:nvPr/>
        </p:nvSpPr>
        <p:spPr>
          <a:xfrm>
            <a:off x="285750" y="907200"/>
            <a:ext cx="8569800" cy="3762000"/>
          </a:xfrm>
          <a:prstGeom prst="rect">
            <a:avLst/>
          </a:prstGeom>
          <a:solidFill>
            <a:srgbClr val="1FA1FF">
              <a:alpha val="9020"/>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folHlink"/>
              </a:buClr>
              <a:buSzPts val="1100"/>
              <a:buFont typeface="Arial"/>
              <a:buNone/>
            </a:pPr>
            <a:r>
              <a:rPr lang="en" sz="1800">
                <a:solidFill>
                  <a:schemeClr val="folHlink"/>
                </a:solidFill>
                <a:latin typeface="Proxima Nova"/>
                <a:ea typeface="Proxima Nova"/>
                <a:cs typeface="Proxima Nova"/>
                <a:sym typeface="Proxima Nova"/>
              </a:rPr>
              <a:t>The platform product manager defines </a:t>
            </a:r>
            <a:r>
              <a:rPr b="1" lang="en" sz="1800">
                <a:solidFill>
                  <a:schemeClr val="folHlink"/>
                </a:solidFill>
                <a:latin typeface="Proxima Nova"/>
                <a:ea typeface="Proxima Nova"/>
                <a:cs typeface="Proxima Nova"/>
                <a:sym typeface="Proxima Nova"/>
              </a:rPr>
              <a:t>what</a:t>
            </a:r>
            <a:r>
              <a:rPr lang="en" sz="1800">
                <a:solidFill>
                  <a:schemeClr val="folHlink"/>
                </a:solidFill>
                <a:latin typeface="Proxima Nova"/>
                <a:ea typeface="Proxima Nova"/>
                <a:cs typeface="Proxima Nova"/>
                <a:sym typeface="Proxima Nova"/>
              </a:rPr>
              <a:t> should be done </a:t>
            </a:r>
            <a:r>
              <a:rPr b="1" lang="en" sz="1800">
                <a:solidFill>
                  <a:schemeClr val="folHlink"/>
                </a:solidFill>
                <a:latin typeface="Proxima Nova"/>
                <a:ea typeface="Proxima Nova"/>
                <a:cs typeface="Proxima Nova"/>
                <a:sym typeface="Proxima Nova"/>
              </a:rPr>
              <a:t>rather than how</a:t>
            </a:r>
            <a:r>
              <a:rPr lang="en" sz="1800">
                <a:solidFill>
                  <a:schemeClr val="folHlink"/>
                </a:solidFill>
                <a:latin typeface="Proxima Nova"/>
                <a:ea typeface="Proxima Nova"/>
                <a:cs typeface="Proxima Nova"/>
                <a:sym typeface="Proxima Nova"/>
              </a:rPr>
              <a:t> it should be done. A full time member of the platform team, the platform product manager defines the product strategy, manages the feature backlog with data-driven decisions and drives lean validation of assumptions and features. </a:t>
            </a:r>
            <a:endParaRPr sz="1800">
              <a:solidFill>
                <a:schemeClr val="folHlink"/>
              </a:solidFill>
              <a:latin typeface="Proxima Nova"/>
              <a:ea typeface="Proxima Nova"/>
              <a:cs typeface="Proxima Nova"/>
              <a:sym typeface="Proxima Nova"/>
            </a:endParaRPr>
          </a:p>
          <a:p>
            <a:pPr indent="-342900" lvl="0" marL="457200" rtl="0" algn="l">
              <a:lnSpc>
                <a:spcPct val="100000"/>
              </a:lnSpc>
              <a:spcBef>
                <a:spcPts val="60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b="1" lang="en" sz="1800">
                <a:solidFill>
                  <a:schemeClr val="folHlink"/>
                </a:solidFill>
                <a:latin typeface="Proxima Nova"/>
                <a:ea typeface="Proxima Nova"/>
                <a:cs typeface="Proxima Nova"/>
                <a:sym typeface="Proxima Nova"/>
              </a:rPr>
              <a:t>dreamer</a:t>
            </a:r>
            <a:r>
              <a:rPr lang="en" sz="1800">
                <a:solidFill>
                  <a:schemeClr val="folHlink"/>
                </a:solidFill>
                <a:latin typeface="Proxima Nova"/>
                <a:ea typeface="Proxima Nova"/>
                <a:cs typeface="Proxima Nova"/>
                <a:sym typeface="Proxima Nova"/>
              </a:rPr>
              <a:t>” who asks “why?” and doesn’t allow themselves to be constrained by legacy thinking and processes</a:t>
            </a:r>
            <a:endParaRPr sz="1800">
              <a:solidFill>
                <a:schemeClr val="folHlink"/>
              </a:solidFill>
              <a:latin typeface="Proxima Nova"/>
              <a:ea typeface="Proxima Nova"/>
              <a:cs typeface="Proxima Nova"/>
              <a:sym typeface="Proxima Nova"/>
            </a:endParaRPr>
          </a:p>
          <a:p>
            <a:pPr indent="-342900" lvl="0" marL="457200" rtl="0" algn="l">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b="1" lang="en" sz="1800">
                <a:solidFill>
                  <a:schemeClr val="folHlink"/>
                </a:solidFill>
                <a:latin typeface="Proxima Nova"/>
                <a:ea typeface="Proxima Nova"/>
                <a:cs typeface="Proxima Nova"/>
                <a:sym typeface="Proxima Nova"/>
              </a:rPr>
              <a:t>alchemist</a:t>
            </a:r>
            <a:r>
              <a:rPr lang="en" sz="1800">
                <a:solidFill>
                  <a:schemeClr val="folHlink"/>
                </a:solidFill>
                <a:latin typeface="Proxima Nova"/>
                <a:ea typeface="Proxima Nova"/>
                <a:cs typeface="Proxima Nova"/>
                <a:sym typeface="Proxima Nova"/>
              </a:rPr>
              <a:t>” who can take lots of disparate “requirements” and distill them down to a succinct product vision</a:t>
            </a:r>
            <a:endParaRPr sz="1800">
              <a:solidFill>
                <a:schemeClr val="folHlink"/>
              </a:solidFill>
              <a:latin typeface="Proxima Nova"/>
              <a:ea typeface="Proxima Nova"/>
              <a:cs typeface="Proxima Nova"/>
              <a:sym typeface="Proxima Nova"/>
            </a:endParaRPr>
          </a:p>
          <a:p>
            <a:pPr indent="-342900" lvl="0" marL="457200" rtl="0" algn="l">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b="1" lang="en" sz="1800">
                <a:solidFill>
                  <a:schemeClr val="folHlink"/>
                </a:solidFill>
                <a:latin typeface="Proxima Nova"/>
                <a:ea typeface="Proxima Nova"/>
                <a:cs typeface="Proxima Nova"/>
                <a:sym typeface="Proxima Nova"/>
              </a:rPr>
              <a:t>influencer</a:t>
            </a:r>
            <a:r>
              <a:rPr lang="en" sz="1800">
                <a:solidFill>
                  <a:schemeClr val="folHlink"/>
                </a:solidFill>
                <a:latin typeface="Proxima Nova"/>
                <a:ea typeface="Proxima Nova"/>
                <a:cs typeface="Proxima Nova"/>
                <a:sym typeface="Proxima Nova"/>
              </a:rPr>
              <a:t>” who has strong relationships with business partners, application teams, and IT</a:t>
            </a:r>
            <a:endParaRPr sz="1800">
              <a:solidFill>
                <a:schemeClr val="folHlink"/>
              </a:solidFill>
              <a:latin typeface="Proxima Nova"/>
              <a:ea typeface="Proxima Nova"/>
              <a:cs typeface="Proxima Nova"/>
              <a:sym typeface="Proxima Nova"/>
            </a:endParaRPr>
          </a:p>
          <a:p>
            <a:pPr indent="-342900" lvl="0" marL="457200" rtl="0" algn="l">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b="1" lang="en" sz="1800">
                <a:solidFill>
                  <a:schemeClr val="folHlink"/>
                </a:solidFill>
                <a:latin typeface="Proxima Nova"/>
                <a:ea typeface="Proxima Nova"/>
                <a:cs typeface="Proxima Nova"/>
                <a:sym typeface="Proxima Nova"/>
              </a:rPr>
              <a:t>minimalist</a:t>
            </a:r>
            <a:r>
              <a:rPr lang="en" sz="1800">
                <a:solidFill>
                  <a:schemeClr val="folHlink"/>
                </a:solidFill>
                <a:latin typeface="Proxima Nova"/>
                <a:ea typeface="Proxima Nova"/>
                <a:cs typeface="Proxima Nova"/>
                <a:sym typeface="Proxima Nova"/>
              </a:rPr>
              <a:t>” who understands the value of shipping early and often</a:t>
            </a:r>
            <a:endParaRPr sz="1800">
              <a:solidFill>
                <a:schemeClr val="folHlink"/>
              </a:solidFill>
              <a:latin typeface="Proxima Nova"/>
              <a:ea typeface="Proxima Nova"/>
              <a:cs typeface="Proxima Nova"/>
              <a:sym typeface="Proxima Nova"/>
            </a:endParaRPr>
          </a:p>
          <a:p>
            <a:pPr indent="-342900" lvl="0" marL="457200" rtl="0" algn="l">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b="1" lang="en" sz="1800">
                <a:solidFill>
                  <a:schemeClr val="folHlink"/>
                </a:solidFill>
                <a:latin typeface="Proxima Nova"/>
                <a:ea typeface="Proxima Nova"/>
                <a:cs typeface="Proxima Nova"/>
                <a:sym typeface="Proxima Nova"/>
              </a:rPr>
              <a:t>lean champion</a:t>
            </a:r>
            <a:r>
              <a:rPr lang="en" sz="1800">
                <a:solidFill>
                  <a:schemeClr val="folHlink"/>
                </a:solidFill>
                <a:latin typeface="Proxima Nova"/>
                <a:ea typeface="Proxima Nova"/>
                <a:cs typeface="Proxima Nova"/>
                <a:sym typeface="Proxima Nova"/>
              </a:rPr>
              <a:t>” who relentlessly pursues process change</a:t>
            </a:r>
            <a:endParaRPr sz="1800">
              <a:solidFill>
                <a:schemeClr val="folHlink"/>
              </a:solidFill>
              <a:latin typeface="Proxima Nova"/>
              <a:ea typeface="Proxima Nova"/>
              <a:cs typeface="Proxima Nova"/>
              <a:sym typeface="Proxima Nova"/>
            </a:endParaRPr>
          </a:p>
        </p:txBody>
      </p:sp>
      <p:sp>
        <p:nvSpPr>
          <p:cNvPr id="850" name="Google Shape;850;p63"/>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lang="en"/>
              <a:t>Product Manager [</a:t>
            </a:r>
            <a:r>
              <a:rPr b="0" lang="en" u="sng">
                <a:solidFill>
                  <a:schemeClr val="hlink"/>
                </a:solidFill>
                <a:hlinkClick r:id="rId3"/>
              </a:rPr>
              <a:t>Job Description</a:t>
            </a:r>
            <a:r>
              <a:rPr lang="en"/>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Google Shape;855;p64"/>
          <p:cNvPicPr preferRelativeResize="0"/>
          <p:nvPr/>
        </p:nvPicPr>
        <p:blipFill rotWithShape="1">
          <a:blip r:embed="rId3">
            <a:alphaModFix/>
          </a:blip>
          <a:srcRect b="19494" l="0" r="6733" t="1833"/>
          <a:stretch/>
        </p:blipFill>
        <p:spPr>
          <a:xfrm>
            <a:off x="0" y="0"/>
            <a:ext cx="9144000" cy="5143500"/>
          </a:xfrm>
          <a:prstGeom prst="rect">
            <a:avLst/>
          </a:prstGeom>
          <a:noFill/>
          <a:ln>
            <a:noFill/>
          </a:ln>
        </p:spPr>
      </p:pic>
      <p:sp>
        <p:nvSpPr>
          <p:cNvPr id="856" name="Google Shape;856;p64"/>
          <p:cNvSpPr/>
          <p:nvPr/>
        </p:nvSpPr>
        <p:spPr>
          <a:xfrm>
            <a:off x="0" y="25"/>
            <a:ext cx="9144000" cy="5143500"/>
          </a:xfrm>
          <a:prstGeom prst="rect">
            <a:avLst/>
          </a:prstGeom>
          <a:solidFill>
            <a:srgbClr val="FFFFFF">
              <a:alpha val="91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4"/>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4"/>
          <p:cNvSpPr txBox="1"/>
          <p:nvPr/>
        </p:nvSpPr>
        <p:spPr>
          <a:xfrm>
            <a:off x="458850" y="2016300"/>
            <a:ext cx="8226300" cy="18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The engineers on the team will have a mix of </a:t>
            </a:r>
            <a:r>
              <a:rPr b="1" lang="en" sz="3000">
                <a:solidFill>
                  <a:schemeClr val="lt2"/>
                </a:solidFill>
                <a:latin typeface="Proxima Nova"/>
                <a:ea typeface="Proxima Nova"/>
                <a:cs typeface="Proxima Nova"/>
                <a:sym typeface="Proxima Nova"/>
              </a:rPr>
              <a:t>infrastructure</a:t>
            </a:r>
            <a:r>
              <a:rPr lang="en" sz="3000">
                <a:solidFill>
                  <a:schemeClr val="dk1"/>
                </a:solidFill>
                <a:latin typeface="Proxima Nova Semibold"/>
                <a:ea typeface="Proxima Nova Semibold"/>
                <a:cs typeface="Proxima Nova Semibold"/>
                <a:sym typeface="Proxima Nova Semibold"/>
              </a:rPr>
              <a:t> and </a:t>
            </a:r>
            <a:r>
              <a:rPr b="1" lang="en" sz="3000">
                <a:solidFill>
                  <a:schemeClr val="lt2"/>
                </a:solidFill>
                <a:latin typeface="Proxima Nova"/>
                <a:ea typeface="Proxima Nova"/>
                <a:cs typeface="Proxima Nova"/>
                <a:sym typeface="Proxima Nova"/>
              </a:rPr>
              <a:t>software development</a:t>
            </a:r>
            <a:r>
              <a:rPr lang="en" sz="3000">
                <a:solidFill>
                  <a:schemeClr val="dk1"/>
                </a:solidFill>
                <a:latin typeface="Proxima Nova Semibold"/>
                <a:ea typeface="Proxima Nova Semibold"/>
                <a:cs typeface="Proxima Nova Semibold"/>
                <a:sym typeface="Proxima Nova Semibold"/>
              </a:rPr>
              <a:t> backgrounds. All of them have a </a:t>
            </a:r>
            <a:r>
              <a:rPr b="1" lang="en" sz="3000">
                <a:solidFill>
                  <a:schemeClr val="lt2"/>
                </a:solidFill>
                <a:latin typeface="Proxima Nova"/>
                <a:ea typeface="Proxima Nova"/>
                <a:cs typeface="Proxima Nova"/>
                <a:sym typeface="Proxima Nova"/>
              </a:rPr>
              <a:t>desire</a:t>
            </a:r>
            <a:r>
              <a:rPr lang="en" sz="3000">
                <a:solidFill>
                  <a:schemeClr val="dk1"/>
                </a:solidFill>
                <a:latin typeface="Proxima Nova Semibold"/>
                <a:ea typeface="Proxima Nova Semibold"/>
                <a:cs typeface="Proxima Nova Semibold"/>
                <a:sym typeface="Proxima Nova Semibold"/>
              </a:rPr>
              <a:t> to continually level-up their solutions capabilities. </a:t>
            </a:r>
            <a:endParaRPr sz="3000">
              <a:solidFill>
                <a:schemeClr val="dk1"/>
              </a:solidFill>
              <a:latin typeface="Proxima Nova Semibold"/>
              <a:ea typeface="Proxima Nova Semibold"/>
              <a:cs typeface="Proxima Nova Semibold"/>
              <a:sym typeface="Proxima Nova Semibold"/>
            </a:endParaRPr>
          </a:p>
        </p:txBody>
      </p:sp>
      <p:sp>
        <p:nvSpPr>
          <p:cNvPr id="859" name="Google Shape;859;p64"/>
          <p:cNvSpPr txBox="1"/>
          <p:nvPr/>
        </p:nvSpPr>
        <p:spPr>
          <a:xfrm>
            <a:off x="1925550" y="1559100"/>
            <a:ext cx="5292900" cy="27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WHAT WILL YOUR TEAM LOOK LIKE?</a:t>
            </a:r>
            <a:endParaRPr sz="1000">
              <a:solidFill>
                <a:schemeClr val="dk1"/>
              </a:solidFill>
              <a:latin typeface="Proxima Nova Semibold"/>
              <a:ea typeface="Proxima Nova Semibold"/>
              <a:cs typeface="Proxima Nova Semibold"/>
              <a:sym typeface="Proxima Nova Semibold"/>
            </a:endParaRPr>
          </a:p>
        </p:txBody>
      </p:sp>
      <p:grpSp>
        <p:nvGrpSpPr>
          <p:cNvPr id="860" name="Google Shape;860;p64"/>
          <p:cNvGrpSpPr/>
          <p:nvPr/>
        </p:nvGrpSpPr>
        <p:grpSpPr>
          <a:xfrm>
            <a:off x="287525" y="4854556"/>
            <a:ext cx="634914" cy="148716"/>
            <a:chOff x="1841475" y="2392725"/>
            <a:chExt cx="3928925" cy="920275"/>
          </a:xfrm>
        </p:grpSpPr>
        <p:sp>
          <p:nvSpPr>
            <p:cNvPr id="861" name="Google Shape;861;p6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9" name="Google Shape;869;p64"/>
          <p:cNvCxnSpPr/>
          <p:nvPr/>
        </p:nvCxnSpPr>
        <p:spPr>
          <a:xfrm>
            <a:off x="4202550" y="2005400"/>
            <a:ext cx="738900" cy="0"/>
          </a:xfrm>
          <a:prstGeom prst="straightConnector1">
            <a:avLst/>
          </a:prstGeom>
          <a:noFill/>
          <a:ln cap="flat" cmpd="sng" w="38100">
            <a:solidFill>
              <a:schemeClr val="lt2"/>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47"/>
          <p:cNvSpPr txBox="1"/>
          <p:nvPr/>
        </p:nvSpPr>
        <p:spPr>
          <a:xfrm>
            <a:off x="1236750" y="1206225"/>
            <a:ext cx="2297100" cy="164100"/>
          </a:xfrm>
          <a:prstGeom prst="rect">
            <a:avLst/>
          </a:prstGeom>
          <a:noFill/>
          <a:ln cap="flat" cmpd="sng" w="9525">
            <a:solidFill>
              <a:srgbClr val="C9DAF8"/>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F6FB8"/>
              </a:buClr>
              <a:buFont typeface="Proxima Nova"/>
              <a:buNone/>
            </a:pPr>
            <a:r>
              <a:t/>
            </a:r>
            <a:endParaRPr/>
          </a:p>
        </p:txBody>
      </p:sp>
      <p:grpSp>
        <p:nvGrpSpPr>
          <p:cNvPr id="554" name="Google Shape;554;p47"/>
          <p:cNvGrpSpPr/>
          <p:nvPr/>
        </p:nvGrpSpPr>
        <p:grpSpPr>
          <a:xfrm>
            <a:off x="1179912" y="222298"/>
            <a:ext cx="5570482" cy="1361393"/>
            <a:chOff x="1179950" y="458575"/>
            <a:chExt cx="5550500" cy="4301400"/>
          </a:xfrm>
        </p:grpSpPr>
        <p:cxnSp>
          <p:nvCxnSpPr>
            <p:cNvPr id="555" name="Google Shape;555;p47"/>
            <p:cNvCxnSpPr/>
            <p:nvPr/>
          </p:nvCxnSpPr>
          <p:spPr>
            <a:xfrm>
              <a:off x="3956450" y="458575"/>
              <a:ext cx="0" cy="4301400"/>
            </a:xfrm>
            <a:prstGeom prst="straightConnector1">
              <a:avLst/>
            </a:prstGeom>
            <a:noFill/>
            <a:ln cap="flat" cmpd="sng" w="9525">
              <a:solidFill>
                <a:srgbClr val="B3B3B3"/>
              </a:solidFill>
              <a:prstDash val="dash"/>
              <a:round/>
              <a:headEnd len="sm" w="sm" type="none"/>
              <a:tailEnd len="sm" w="sm" type="none"/>
            </a:ln>
          </p:spPr>
        </p:cxnSp>
        <p:cxnSp>
          <p:nvCxnSpPr>
            <p:cNvPr id="556" name="Google Shape;556;p47"/>
            <p:cNvCxnSpPr/>
            <p:nvPr/>
          </p:nvCxnSpPr>
          <p:spPr>
            <a:xfrm>
              <a:off x="6730450" y="458575"/>
              <a:ext cx="0" cy="4298400"/>
            </a:xfrm>
            <a:prstGeom prst="straightConnector1">
              <a:avLst/>
            </a:prstGeom>
            <a:noFill/>
            <a:ln cap="flat" cmpd="sng" w="9525">
              <a:solidFill>
                <a:srgbClr val="B3B3B3"/>
              </a:solidFill>
              <a:prstDash val="dash"/>
              <a:round/>
              <a:headEnd len="sm" w="sm" type="none"/>
              <a:tailEnd len="sm" w="sm" type="none"/>
            </a:ln>
          </p:spPr>
        </p:cxnSp>
        <p:cxnSp>
          <p:nvCxnSpPr>
            <p:cNvPr id="557" name="Google Shape;557;p47"/>
            <p:cNvCxnSpPr/>
            <p:nvPr/>
          </p:nvCxnSpPr>
          <p:spPr>
            <a:xfrm>
              <a:off x="1179950" y="458575"/>
              <a:ext cx="0" cy="4292100"/>
            </a:xfrm>
            <a:prstGeom prst="straightConnector1">
              <a:avLst/>
            </a:prstGeom>
            <a:noFill/>
            <a:ln cap="flat" cmpd="sng" w="9525">
              <a:solidFill>
                <a:srgbClr val="B3B3B3"/>
              </a:solidFill>
              <a:prstDash val="dash"/>
              <a:round/>
              <a:headEnd len="sm" w="sm" type="none"/>
              <a:tailEnd len="sm" w="sm" type="none"/>
            </a:ln>
          </p:spPr>
        </p:cxnSp>
      </p:grpSp>
      <p:sp>
        <p:nvSpPr>
          <p:cNvPr id="558" name="Google Shape;558;p47"/>
          <p:cNvSpPr txBox="1"/>
          <p:nvPr/>
        </p:nvSpPr>
        <p:spPr>
          <a:xfrm>
            <a:off x="2315575" y="1414050"/>
            <a:ext cx="6748800" cy="164100"/>
          </a:xfrm>
          <a:prstGeom prst="rect">
            <a:avLst/>
          </a:prstGeom>
          <a:solidFill>
            <a:srgbClr val="FFFFFF"/>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F6FB8"/>
              </a:buClr>
              <a:buFont typeface="Proxima Nova"/>
              <a:buNone/>
            </a:pPr>
            <a:r>
              <a:rPr b="1" lang="en" sz="700">
                <a:solidFill>
                  <a:srgbClr val="1F6FB8"/>
                </a:solidFill>
                <a:highlight>
                  <a:srgbClr val="FFFFFF"/>
                </a:highlight>
                <a:latin typeface="Calibri"/>
                <a:ea typeface="Calibri"/>
                <a:cs typeface="Calibri"/>
                <a:sym typeface="Calibri"/>
              </a:rPr>
              <a:t>Designated</a:t>
            </a:r>
            <a:r>
              <a:rPr b="1" i="0" lang="en" sz="700" u="none" cap="none" strike="noStrike">
                <a:solidFill>
                  <a:srgbClr val="1F6FB8"/>
                </a:solidFill>
                <a:highlight>
                  <a:srgbClr val="FFFFFF"/>
                </a:highlight>
                <a:latin typeface="Calibri"/>
                <a:ea typeface="Calibri"/>
                <a:cs typeface="Calibri"/>
                <a:sym typeface="Calibri"/>
              </a:rPr>
              <a:t> Support Engineer / </a:t>
            </a:r>
            <a:r>
              <a:rPr b="1" lang="en" sz="700">
                <a:solidFill>
                  <a:srgbClr val="1F6FB8"/>
                </a:solidFill>
                <a:highlight>
                  <a:srgbClr val="FFFFFF"/>
                </a:highlight>
                <a:latin typeface="Calibri"/>
                <a:ea typeface="Calibri"/>
                <a:cs typeface="Calibri"/>
                <a:sym typeface="Calibri"/>
              </a:rPr>
              <a:t>Customer Reliability Engineers</a:t>
            </a:r>
            <a:endParaRPr/>
          </a:p>
        </p:txBody>
      </p:sp>
      <p:sp>
        <p:nvSpPr>
          <p:cNvPr id="559" name="Google Shape;559;p47"/>
          <p:cNvSpPr/>
          <p:nvPr/>
        </p:nvSpPr>
        <p:spPr>
          <a:xfrm>
            <a:off x="1173945" y="2226057"/>
            <a:ext cx="7837500" cy="2570400"/>
          </a:xfrm>
          <a:prstGeom prst="rect">
            <a:avLst/>
          </a:prstGeom>
          <a:solidFill>
            <a:srgbClr val="008774">
              <a:alpha val="18040"/>
            </a:srgbClr>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Calibri"/>
              <a:buNone/>
            </a:pPr>
            <a:r>
              <a:t/>
            </a:r>
            <a:endParaRPr b="0" i="0" sz="1400" u="none" cap="none" strike="noStrike">
              <a:solidFill>
                <a:srgbClr val="EFEFEF"/>
              </a:solidFill>
              <a:latin typeface="Calibri"/>
              <a:ea typeface="Calibri"/>
              <a:cs typeface="Calibri"/>
              <a:sym typeface="Calibri"/>
            </a:endParaRPr>
          </a:p>
        </p:txBody>
      </p:sp>
      <p:cxnSp>
        <p:nvCxnSpPr>
          <p:cNvPr id="560" name="Google Shape;560;p47"/>
          <p:cNvCxnSpPr/>
          <p:nvPr/>
        </p:nvCxnSpPr>
        <p:spPr>
          <a:xfrm>
            <a:off x="1204050" y="4040658"/>
            <a:ext cx="7883100" cy="0"/>
          </a:xfrm>
          <a:prstGeom prst="straightConnector1">
            <a:avLst/>
          </a:prstGeom>
          <a:noFill/>
          <a:ln cap="flat" cmpd="sng" w="19050">
            <a:solidFill>
              <a:srgbClr val="FFFFFF"/>
            </a:solidFill>
            <a:prstDash val="solid"/>
            <a:round/>
            <a:headEnd len="sm" w="sm" type="none"/>
            <a:tailEnd len="sm" w="sm" type="none"/>
          </a:ln>
        </p:spPr>
      </p:cxnSp>
      <p:grpSp>
        <p:nvGrpSpPr>
          <p:cNvPr id="561" name="Google Shape;561;p47"/>
          <p:cNvGrpSpPr/>
          <p:nvPr/>
        </p:nvGrpSpPr>
        <p:grpSpPr>
          <a:xfrm>
            <a:off x="1179911" y="1663859"/>
            <a:ext cx="5570482" cy="3138301"/>
            <a:chOff x="1179950" y="458575"/>
            <a:chExt cx="5550500" cy="4301400"/>
          </a:xfrm>
        </p:grpSpPr>
        <p:cxnSp>
          <p:nvCxnSpPr>
            <p:cNvPr id="562" name="Google Shape;562;p47"/>
            <p:cNvCxnSpPr/>
            <p:nvPr/>
          </p:nvCxnSpPr>
          <p:spPr>
            <a:xfrm>
              <a:off x="3956450" y="458575"/>
              <a:ext cx="0" cy="4301400"/>
            </a:xfrm>
            <a:prstGeom prst="straightConnector1">
              <a:avLst/>
            </a:prstGeom>
            <a:noFill/>
            <a:ln cap="flat" cmpd="sng" w="9525">
              <a:solidFill>
                <a:srgbClr val="B3B3B3"/>
              </a:solidFill>
              <a:prstDash val="dash"/>
              <a:round/>
              <a:headEnd len="sm" w="sm" type="none"/>
              <a:tailEnd len="sm" w="sm" type="none"/>
            </a:ln>
          </p:spPr>
        </p:cxnSp>
        <p:cxnSp>
          <p:nvCxnSpPr>
            <p:cNvPr id="563" name="Google Shape;563;p47"/>
            <p:cNvCxnSpPr/>
            <p:nvPr/>
          </p:nvCxnSpPr>
          <p:spPr>
            <a:xfrm>
              <a:off x="6730450" y="458575"/>
              <a:ext cx="0" cy="4298400"/>
            </a:xfrm>
            <a:prstGeom prst="straightConnector1">
              <a:avLst/>
            </a:prstGeom>
            <a:noFill/>
            <a:ln cap="flat" cmpd="sng" w="9525">
              <a:solidFill>
                <a:srgbClr val="B3B3B3"/>
              </a:solidFill>
              <a:prstDash val="dash"/>
              <a:round/>
              <a:headEnd len="sm" w="sm" type="none"/>
              <a:tailEnd len="sm" w="sm" type="none"/>
            </a:ln>
          </p:spPr>
        </p:cxnSp>
        <p:cxnSp>
          <p:nvCxnSpPr>
            <p:cNvPr id="564" name="Google Shape;564;p47"/>
            <p:cNvCxnSpPr/>
            <p:nvPr/>
          </p:nvCxnSpPr>
          <p:spPr>
            <a:xfrm>
              <a:off x="1179950" y="458575"/>
              <a:ext cx="0" cy="4292100"/>
            </a:xfrm>
            <a:prstGeom prst="straightConnector1">
              <a:avLst/>
            </a:prstGeom>
            <a:noFill/>
            <a:ln cap="flat" cmpd="sng" w="9525">
              <a:solidFill>
                <a:srgbClr val="B3B3B3"/>
              </a:solidFill>
              <a:prstDash val="dash"/>
              <a:round/>
              <a:headEnd len="sm" w="sm" type="none"/>
              <a:tailEnd len="sm" w="sm" type="none"/>
            </a:ln>
          </p:spPr>
        </p:cxnSp>
      </p:grpSp>
      <p:sp>
        <p:nvSpPr>
          <p:cNvPr id="565" name="Google Shape;565;p47"/>
          <p:cNvSpPr/>
          <p:nvPr/>
        </p:nvSpPr>
        <p:spPr>
          <a:xfrm>
            <a:off x="1051000" y="3235081"/>
            <a:ext cx="2930100" cy="466500"/>
          </a:xfrm>
          <a:prstGeom prst="chevron">
            <a:avLst>
              <a:gd fmla="val 12673" name="adj"/>
            </a:avLst>
          </a:prstGeom>
          <a:solidFill>
            <a:srgbClr val="0087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rPr b="0" i="0" lang="en" sz="1100" u="none" cap="none" strike="noStrike">
                <a:solidFill>
                  <a:srgbClr val="FFFFFF"/>
                </a:solidFill>
                <a:latin typeface="Calibri"/>
                <a:ea typeface="Calibri"/>
                <a:cs typeface="Calibri"/>
                <a:sym typeface="Calibri"/>
              </a:rPr>
              <a:t>Develop Custom Application </a:t>
            </a:r>
            <a:endParaRPr/>
          </a:p>
        </p:txBody>
      </p:sp>
      <p:cxnSp>
        <p:nvCxnSpPr>
          <p:cNvPr id="566" name="Google Shape;566;p47"/>
          <p:cNvCxnSpPr/>
          <p:nvPr/>
        </p:nvCxnSpPr>
        <p:spPr>
          <a:xfrm>
            <a:off x="0" y="1629403"/>
            <a:ext cx="9144000" cy="0"/>
          </a:xfrm>
          <a:prstGeom prst="straightConnector1">
            <a:avLst/>
          </a:prstGeom>
          <a:noFill/>
          <a:ln cap="flat" cmpd="sng" w="19050">
            <a:solidFill>
              <a:srgbClr val="000000"/>
            </a:solidFill>
            <a:prstDash val="solid"/>
            <a:round/>
            <a:headEnd len="sm" w="sm" type="none"/>
            <a:tailEnd len="sm" w="sm" type="none"/>
          </a:ln>
        </p:spPr>
      </p:cxnSp>
      <p:sp>
        <p:nvSpPr>
          <p:cNvPr id="567" name="Google Shape;567;p47"/>
          <p:cNvSpPr txBox="1"/>
          <p:nvPr/>
        </p:nvSpPr>
        <p:spPr>
          <a:xfrm>
            <a:off x="44000" y="34165"/>
            <a:ext cx="1110900" cy="90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F6FB8"/>
              </a:buClr>
              <a:buFont typeface="Proxima Nova"/>
              <a:buNone/>
            </a:pPr>
            <a:r>
              <a:rPr b="1" i="0" lang="en" sz="1300" u="none" cap="none" strike="noStrike">
                <a:solidFill>
                  <a:srgbClr val="1F6FB8"/>
                </a:solidFill>
                <a:latin typeface="Calibri"/>
                <a:ea typeface="Calibri"/>
                <a:cs typeface="Calibri"/>
                <a:sym typeface="Calibri"/>
              </a:rPr>
              <a:t>Platform Journey</a:t>
            </a:r>
            <a:endParaRPr/>
          </a:p>
        </p:txBody>
      </p:sp>
      <p:sp>
        <p:nvSpPr>
          <p:cNvPr id="568" name="Google Shape;568;p47"/>
          <p:cNvSpPr txBox="1"/>
          <p:nvPr/>
        </p:nvSpPr>
        <p:spPr>
          <a:xfrm>
            <a:off x="42300" y="1674225"/>
            <a:ext cx="1137600" cy="85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AE9E"/>
              </a:buClr>
              <a:buFont typeface="Proxima Nova"/>
              <a:buNone/>
            </a:pPr>
            <a:r>
              <a:rPr b="1" i="0" lang="en" sz="1300" u="none" cap="none" strike="noStrike">
                <a:solidFill>
                  <a:srgbClr val="00AE9E"/>
                </a:solidFill>
                <a:latin typeface="Calibri"/>
                <a:ea typeface="Calibri"/>
                <a:cs typeface="Calibri"/>
                <a:sym typeface="Calibri"/>
              </a:rPr>
              <a:t>Applications Journeys </a:t>
            </a:r>
            <a:endParaRPr/>
          </a:p>
        </p:txBody>
      </p:sp>
      <p:sp>
        <p:nvSpPr>
          <p:cNvPr id="569" name="Google Shape;569;p47"/>
          <p:cNvSpPr/>
          <p:nvPr/>
        </p:nvSpPr>
        <p:spPr>
          <a:xfrm>
            <a:off x="4003725" y="3235081"/>
            <a:ext cx="2771700" cy="466500"/>
          </a:xfrm>
          <a:prstGeom prst="chevron">
            <a:avLst>
              <a:gd fmla="val 12673" name="adj"/>
            </a:avLst>
          </a:prstGeom>
          <a:solidFill>
            <a:srgbClr val="0087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rPr b="0" i="0" lang="en" sz="1100" u="none" cap="none" strike="noStrike">
                <a:solidFill>
                  <a:srgbClr val="FFFFFF"/>
                </a:solidFill>
                <a:latin typeface="Calibri"/>
                <a:ea typeface="Calibri"/>
                <a:cs typeface="Calibri"/>
                <a:sym typeface="Calibri"/>
              </a:rPr>
              <a:t>Establish Culture &amp; Train New Leaders</a:t>
            </a:r>
            <a:br>
              <a:rPr b="0" i="0" lang="en" sz="1100" u="none" cap="none" strike="noStrike">
                <a:solidFill>
                  <a:srgbClr val="FFFFFF"/>
                </a:solidFill>
                <a:latin typeface="Calibri"/>
                <a:ea typeface="Calibri"/>
                <a:cs typeface="Calibri"/>
                <a:sym typeface="Calibri"/>
              </a:rPr>
            </a:br>
            <a:r>
              <a:rPr b="0" i="0" lang="en" sz="800" u="none" cap="none" strike="noStrike">
                <a:solidFill>
                  <a:srgbClr val="A2C4C9"/>
                </a:solidFill>
                <a:latin typeface="Calibri"/>
                <a:ea typeface="Calibri"/>
                <a:cs typeface="Calibri"/>
                <a:sym typeface="Calibri"/>
              </a:rPr>
              <a:t>Project work, leadership training/coaching</a:t>
            </a:r>
            <a:endParaRPr/>
          </a:p>
        </p:txBody>
      </p:sp>
      <p:sp>
        <p:nvSpPr>
          <p:cNvPr id="570" name="Google Shape;570;p47"/>
          <p:cNvSpPr/>
          <p:nvPr/>
        </p:nvSpPr>
        <p:spPr>
          <a:xfrm>
            <a:off x="1067654" y="2317131"/>
            <a:ext cx="2930100" cy="539100"/>
          </a:xfrm>
          <a:prstGeom prst="chevron">
            <a:avLst>
              <a:gd fmla="val 12673" name="adj"/>
            </a:avLst>
          </a:prstGeom>
          <a:solidFill>
            <a:srgbClr val="00AE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rPr b="0" i="0" lang="en" sz="1100" u="none" cap="none" strike="noStrike">
                <a:solidFill>
                  <a:srgbClr val="FFFFFF"/>
                </a:solidFill>
                <a:latin typeface="Calibri"/>
                <a:ea typeface="Calibri"/>
                <a:cs typeface="Calibri"/>
                <a:sym typeface="Calibri"/>
              </a:rPr>
              <a:t>Replatform Existing Applications</a:t>
            </a:r>
            <a:endParaRPr/>
          </a:p>
        </p:txBody>
      </p:sp>
      <p:sp>
        <p:nvSpPr>
          <p:cNvPr id="571" name="Google Shape;571;p47"/>
          <p:cNvSpPr txBox="1"/>
          <p:nvPr/>
        </p:nvSpPr>
        <p:spPr>
          <a:xfrm>
            <a:off x="1200744" y="1674225"/>
            <a:ext cx="2201400" cy="44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AE9E"/>
              </a:buClr>
              <a:buFont typeface="Proxima Nova"/>
              <a:buNone/>
            </a:pPr>
            <a:r>
              <a:rPr b="1" i="0" lang="en" sz="1200" u="none" cap="none" strike="noStrike">
                <a:solidFill>
                  <a:srgbClr val="00AE9E"/>
                </a:solidFill>
                <a:latin typeface="Calibri"/>
                <a:ea typeface="Calibri"/>
                <a:cs typeface="Calibri"/>
                <a:sym typeface="Calibri"/>
              </a:rPr>
              <a:t>Start</a:t>
            </a:r>
            <a:r>
              <a:rPr b="1" i="1" lang="en" sz="1000" u="none" cap="none" strike="noStrike">
                <a:solidFill>
                  <a:srgbClr val="000000"/>
                </a:solidFill>
                <a:latin typeface="Calibri"/>
                <a:ea typeface="Calibri"/>
                <a:cs typeface="Calibri"/>
                <a:sym typeface="Calibri"/>
              </a:rPr>
              <a:t> </a:t>
            </a:r>
            <a:r>
              <a:rPr b="0" i="0" lang="en" sz="900" u="none" cap="none" strike="noStrike">
                <a:solidFill>
                  <a:srgbClr val="000000"/>
                </a:solidFill>
                <a:latin typeface="Calibri"/>
                <a:ea typeface="Calibri"/>
                <a:cs typeface="Calibri"/>
                <a:sym typeface="Calibri"/>
              </a:rPr>
              <a:t>an immersive experience with Pivotal ideally at a Pivotal office</a:t>
            </a:r>
            <a:endParaRPr/>
          </a:p>
        </p:txBody>
      </p:sp>
      <p:grpSp>
        <p:nvGrpSpPr>
          <p:cNvPr id="572" name="Google Shape;572;p47"/>
          <p:cNvGrpSpPr/>
          <p:nvPr/>
        </p:nvGrpSpPr>
        <p:grpSpPr>
          <a:xfrm>
            <a:off x="6775389" y="122181"/>
            <a:ext cx="2472900" cy="1037435"/>
            <a:chOff x="6775389" y="122181"/>
            <a:chExt cx="2472900" cy="1037435"/>
          </a:xfrm>
        </p:grpSpPr>
        <p:sp>
          <p:nvSpPr>
            <p:cNvPr id="573" name="Google Shape;573;p47"/>
            <p:cNvSpPr txBox="1"/>
            <p:nvPr/>
          </p:nvSpPr>
          <p:spPr>
            <a:xfrm>
              <a:off x="6775389" y="122181"/>
              <a:ext cx="2472900" cy="44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F6FB8"/>
                </a:buClr>
                <a:buFont typeface="Proxima Nova"/>
                <a:buNone/>
              </a:pPr>
              <a:r>
                <a:rPr b="1" i="0" lang="en" sz="1200" u="none" cap="none" strike="noStrike">
                  <a:solidFill>
                    <a:srgbClr val="1F6FB8"/>
                  </a:solidFill>
                  <a:latin typeface="Calibri"/>
                  <a:ea typeface="Calibri"/>
                  <a:cs typeface="Calibri"/>
                  <a:sym typeface="Calibri"/>
                </a:rPr>
                <a:t>Scale</a:t>
              </a:r>
              <a:r>
                <a:rPr b="0" i="1" lang="en" sz="1000" u="none" cap="none" strike="noStrike">
                  <a:solidFill>
                    <a:srgbClr val="000000"/>
                  </a:solidFill>
                  <a:latin typeface="Calibri"/>
                  <a:ea typeface="Calibri"/>
                  <a:cs typeface="Calibri"/>
                  <a:sym typeface="Calibri"/>
                </a:rPr>
                <a:t> </a:t>
              </a:r>
              <a:r>
                <a:rPr b="0" i="0" lang="en" sz="900" u="none" cap="none" strike="noStrike">
                  <a:solidFill>
                    <a:srgbClr val="000000"/>
                  </a:solidFill>
                  <a:latin typeface="Calibri"/>
                  <a:ea typeface="Calibri"/>
                  <a:cs typeface="Calibri"/>
                  <a:sym typeface="Calibri"/>
                </a:rPr>
                <a:t>delivery of the platform</a:t>
              </a:r>
              <a:endParaRPr/>
            </a:p>
            <a:p>
              <a:pPr indent="0" lvl="0" marL="0" marR="0" rtl="0" algn="l">
                <a:lnSpc>
                  <a:spcPct val="100000"/>
                </a:lnSpc>
                <a:spcBef>
                  <a:spcPts val="0"/>
                </a:spcBef>
                <a:spcAft>
                  <a:spcPts val="0"/>
                </a:spcAft>
                <a:buClr>
                  <a:srgbClr val="000000"/>
                </a:buClr>
                <a:buFont typeface="Proxima Nova"/>
                <a:buNone/>
              </a:pPr>
              <a:r>
                <a:rPr b="0" i="0" lang="en" sz="900" u="none" cap="none" strike="noStrike">
                  <a:solidFill>
                    <a:srgbClr val="000000"/>
                  </a:solidFill>
                  <a:latin typeface="Calibri"/>
                  <a:ea typeface="Calibri"/>
                  <a:cs typeface="Calibri"/>
                  <a:sym typeface="Calibri"/>
                </a:rPr>
                <a:t>with my team at my location</a:t>
              </a:r>
              <a:endParaRPr/>
            </a:p>
          </p:txBody>
        </p:sp>
        <p:sp>
          <p:nvSpPr>
            <p:cNvPr id="574" name="Google Shape;574;p47"/>
            <p:cNvSpPr/>
            <p:nvPr/>
          </p:nvSpPr>
          <p:spPr>
            <a:xfrm>
              <a:off x="6792850" y="620516"/>
              <a:ext cx="2351100" cy="539100"/>
            </a:xfrm>
            <a:prstGeom prst="chevron">
              <a:avLst>
                <a:gd fmla="val 12673" name="adj"/>
              </a:avLst>
            </a:prstGeom>
            <a:solidFill>
              <a:srgbClr val="1F6F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rPr b="0" i="0" lang="en" sz="1200" u="none" cap="none" strike="noStrike">
                  <a:solidFill>
                    <a:srgbClr val="FFFFFF"/>
                  </a:solidFill>
                  <a:latin typeface="Calibri"/>
                  <a:ea typeface="Calibri"/>
                  <a:cs typeface="Calibri"/>
                  <a:sym typeface="Calibri"/>
                </a:rPr>
                <a:t>Use The Platform At Scale </a:t>
              </a:r>
              <a:endParaRPr/>
            </a:p>
            <a:p>
              <a:pPr indent="0" lvl="0" marL="0" marR="0" rtl="0" algn="l">
                <a:lnSpc>
                  <a:spcPct val="100000"/>
                </a:lnSpc>
                <a:spcBef>
                  <a:spcPts val="0"/>
                </a:spcBef>
                <a:spcAft>
                  <a:spcPts val="0"/>
                </a:spcAft>
                <a:buClr>
                  <a:schemeClr val="lt1"/>
                </a:buClr>
                <a:buFont typeface="Calibri"/>
                <a:buNone/>
              </a:pPr>
              <a:r>
                <a:rPr b="0" i="0" lang="en" sz="800" u="none" cap="none" strike="noStrike">
                  <a:solidFill>
                    <a:srgbClr val="A4C2F4"/>
                  </a:solidFill>
                  <a:latin typeface="Calibri"/>
                  <a:ea typeface="Calibri"/>
                  <a:cs typeface="Calibri"/>
                  <a:sym typeface="Calibri"/>
                </a:rPr>
                <a:t>Culture established, Pivotal ramps down</a:t>
              </a:r>
              <a:endParaRPr/>
            </a:p>
          </p:txBody>
        </p:sp>
      </p:grpSp>
      <p:sp>
        <p:nvSpPr>
          <p:cNvPr id="575" name="Google Shape;575;p47"/>
          <p:cNvSpPr txBox="1"/>
          <p:nvPr/>
        </p:nvSpPr>
        <p:spPr>
          <a:xfrm>
            <a:off x="58175" y="2375650"/>
            <a:ext cx="1050600" cy="5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AE9E"/>
              </a:buClr>
              <a:buFont typeface="Proxima Nova"/>
              <a:buNone/>
            </a:pPr>
            <a:r>
              <a:rPr b="1" i="0" lang="en" sz="900" u="none" cap="none" strike="noStrike">
                <a:solidFill>
                  <a:srgbClr val="00AE9E"/>
                </a:solidFill>
                <a:latin typeface="Calibri"/>
                <a:ea typeface="Calibri"/>
                <a:cs typeface="Calibri"/>
                <a:sym typeface="Calibri"/>
              </a:rPr>
              <a:t>Existing</a:t>
            </a:r>
            <a:endParaRPr/>
          </a:p>
          <a:p>
            <a:pPr indent="0" lvl="0" marL="0" marR="0" rtl="0" algn="l">
              <a:lnSpc>
                <a:spcPct val="100000"/>
              </a:lnSpc>
              <a:spcBef>
                <a:spcPts val="0"/>
              </a:spcBef>
              <a:spcAft>
                <a:spcPts val="0"/>
              </a:spcAft>
              <a:buClr>
                <a:srgbClr val="00AE9E"/>
              </a:buClr>
              <a:buFont typeface="Proxima Nova"/>
              <a:buNone/>
            </a:pPr>
            <a:r>
              <a:rPr b="1" i="0" lang="en" sz="900" u="none" cap="none" strike="noStrike">
                <a:solidFill>
                  <a:srgbClr val="00AE9E"/>
                </a:solidFill>
                <a:latin typeface="Calibri"/>
                <a:ea typeface="Calibri"/>
                <a:cs typeface="Calibri"/>
                <a:sym typeface="Calibri"/>
              </a:rPr>
              <a:t>Application Transformation </a:t>
            </a:r>
            <a:endParaRPr/>
          </a:p>
        </p:txBody>
      </p:sp>
      <p:sp>
        <p:nvSpPr>
          <p:cNvPr id="576" name="Google Shape;576;p47"/>
          <p:cNvSpPr txBox="1"/>
          <p:nvPr/>
        </p:nvSpPr>
        <p:spPr>
          <a:xfrm>
            <a:off x="40200" y="3324544"/>
            <a:ext cx="1110900" cy="5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8774"/>
              </a:buClr>
              <a:buFont typeface="Proxima Nova"/>
              <a:buNone/>
            </a:pPr>
            <a:r>
              <a:rPr b="1" i="0" lang="en" sz="900" u="none" cap="none" strike="noStrike">
                <a:solidFill>
                  <a:srgbClr val="008774"/>
                </a:solidFill>
                <a:latin typeface="Calibri"/>
                <a:ea typeface="Calibri"/>
                <a:cs typeface="Calibri"/>
                <a:sym typeface="Calibri"/>
              </a:rPr>
              <a:t>Application Innovation</a:t>
            </a:r>
            <a:endParaRPr/>
          </a:p>
        </p:txBody>
      </p:sp>
      <p:grpSp>
        <p:nvGrpSpPr>
          <p:cNvPr id="577" name="Google Shape;577;p47"/>
          <p:cNvGrpSpPr/>
          <p:nvPr/>
        </p:nvGrpSpPr>
        <p:grpSpPr>
          <a:xfrm>
            <a:off x="1051000" y="122191"/>
            <a:ext cx="2930100" cy="1040304"/>
            <a:chOff x="1051000" y="122191"/>
            <a:chExt cx="2930100" cy="1040304"/>
          </a:xfrm>
        </p:grpSpPr>
        <p:sp>
          <p:nvSpPr>
            <p:cNvPr id="578" name="Google Shape;578;p47"/>
            <p:cNvSpPr txBox="1"/>
            <p:nvPr/>
          </p:nvSpPr>
          <p:spPr>
            <a:xfrm>
              <a:off x="1200750" y="122191"/>
              <a:ext cx="2580600" cy="44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F6FB8"/>
                </a:buClr>
                <a:buFont typeface="Proxima Nova"/>
                <a:buNone/>
              </a:pPr>
              <a:r>
                <a:rPr b="1" i="0" lang="en" sz="1200" u="none" cap="none" strike="noStrike">
                  <a:solidFill>
                    <a:srgbClr val="1F6FB8"/>
                  </a:solidFill>
                  <a:latin typeface="Calibri"/>
                  <a:ea typeface="Calibri"/>
                  <a:cs typeface="Calibri"/>
                  <a:sym typeface="Calibri"/>
                </a:rPr>
                <a:t>Start</a:t>
              </a:r>
              <a:r>
                <a:rPr b="1" i="0" lang="en" sz="1000" u="none" cap="none" strike="noStrike">
                  <a:solidFill>
                    <a:srgbClr val="000000"/>
                  </a:solidFill>
                  <a:latin typeface="Calibri"/>
                  <a:ea typeface="Calibri"/>
                  <a:cs typeface="Calibri"/>
                  <a:sym typeface="Calibri"/>
                </a:rPr>
                <a:t> </a:t>
              </a:r>
              <a:r>
                <a:rPr b="0" i="0" lang="en" sz="900" u="none" cap="none" strike="noStrike">
                  <a:solidFill>
                    <a:srgbClr val="000000"/>
                  </a:solidFill>
                  <a:latin typeface="Calibri"/>
                  <a:ea typeface="Calibri"/>
                  <a:cs typeface="Calibri"/>
                  <a:sym typeface="Calibri"/>
                </a:rPr>
                <a:t>delivering a new platform capability with Pivotal at my location and/or a Pivotal office</a:t>
              </a:r>
              <a:endParaRPr/>
            </a:p>
          </p:txBody>
        </p:sp>
        <p:sp>
          <p:nvSpPr>
            <p:cNvPr id="579" name="Google Shape;579;p47"/>
            <p:cNvSpPr/>
            <p:nvPr/>
          </p:nvSpPr>
          <p:spPr>
            <a:xfrm>
              <a:off x="1051000" y="623395"/>
              <a:ext cx="2930100" cy="539100"/>
            </a:xfrm>
            <a:prstGeom prst="chevron">
              <a:avLst>
                <a:gd fmla="val 12673" name="adj"/>
              </a:avLst>
            </a:prstGeom>
            <a:solidFill>
              <a:srgbClr val="1F6F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rPr b="0" i="0" lang="en" sz="1200" u="none" cap="none" strike="noStrike">
                  <a:solidFill>
                    <a:srgbClr val="FFFFFF"/>
                  </a:solidFill>
                  <a:latin typeface="Calibri"/>
                  <a:ea typeface="Calibri"/>
                  <a:cs typeface="Calibri"/>
                  <a:sym typeface="Calibri"/>
                </a:rPr>
                <a:t>Launch The Platform Capability</a:t>
              </a:r>
              <a:endParaRPr/>
            </a:p>
            <a:p>
              <a:pPr indent="0" lvl="0" marL="0" marR="0" rtl="0" algn="l">
                <a:lnSpc>
                  <a:spcPct val="100000"/>
                </a:lnSpc>
                <a:spcBef>
                  <a:spcPts val="0"/>
                </a:spcBef>
                <a:spcAft>
                  <a:spcPts val="0"/>
                </a:spcAft>
                <a:buClr>
                  <a:schemeClr val="lt1"/>
                </a:buClr>
                <a:buFont typeface="Calibri"/>
                <a:buNone/>
              </a:pPr>
              <a:r>
                <a:rPr b="0" i="0" lang="en" sz="800" u="none" cap="none" strike="noStrike">
                  <a:solidFill>
                    <a:srgbClr val="A4C2F4"/>
                  </a:solidFill>
                  <a:latin typeface="Calibri"/>
                  <a:ea typeface="Calibri"/>
                  <a:cs typeface="Calibri"/>
                  <a:sym typeface="Calibri"/>
                </a:rPr>
                <a:t>Build a balanced product team, get an app to production</a:t>
              </a:r>
              <a:endParaRPr/>
            </a:p>
          </p:txBody>
        </p:sp>
      </p:grpSp>
      <p:grpSp>
        <p:nvGrpSpPr>
          <p:cNvPr id="580" name="Google Shape;580;p47"/>
          <p:cNvGrpSpPr/>
          <p:nvPr/>
        </p:nvGrpSpPr>
        <p:grpSpPr>
          <a:xfrm>
            <a:off x="3981148" y="122191"/>
            <a:ext cx="2794227" cy="1037425"/>
            <a:chOff x="3981148" y="122191"/>
            <a:chExt cx="2794227" cy="1037425"/>
          </a:xfrm>
        </p:grpSpPr>
        <p:sp>
          <p:nvSpPr>
            <p:cNvPr id="581" name="Google Shape;581;p47"/>
            <p:cNvSpPr txBox="1"/>
            <p:nvPr/>
          </p:nvSpPr>
          <p:spPr>
            <a:xfrm>
              <a:off x="3981148" y="122191"/>
              <a:ext cx="2794200" cy="44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F6FB8"/>
                </a:buClr>
                <a:buFont typeface="Proxima Nova"/>
                <a:buNone/>
              </a:pPr>
              <a:r>
                <a:rPr b="1" i="0" lang="en" sz="1200" u="none" cap="none" strike="noStrike">
                  <a:solidFill>
                    <a:srgbClr val="1F6FB8"/>
                  </a:solidFill>
                  <a:latin typeface="Calibri"/>
                  <a:ea typeface="Calibri"/>
                  <a:cs typeface="Calibri"/>
                  <a:sym typeface="Calibri"/>
                </a:rPr>
                <a:t>Ingrain</a:t>
              </a:r>
              <a:r>
                <a:rPr b="1" i="0" lang="en" sz="1000" u="none" cap="none" strike="noStrike">
                  <a:solidFill>
                    <a:srgbClr val="000000"/>
                  </a:solidFill>
                  <a:latin typeface="Calibri"/>
                  <a:ea typeface="Calibri"/>
                  <a:cs typeface="Calibri"/>
                  <a:sym typeface="Calibri"/>
                </a:rPr>
                <a:t> </a:t>
              </a:r>
              <a:r>
                <a:rPr b="0" i="0" lang="en" sz="900" u="none" cap="none" strike="noStrike">
                  <a:solidFill>
                    <a:srgbClr val="000000"/>
                  </a:solidFill>
                  <a:latin typeface="Calibri"/>
                  <a:ea typeface="Calibri"/>
                  <a:cs typeface="Calibri"/>
                  <a:sym typeface="Calibri"/>
                </a:rPr>
                <a:t>reliability practices in my team, with Pivotal’s help</a:t>
              </a:r>
              <a:endParaRPr/>
            </a:p>
          </p:txBody>
        </p:sp>
        <p:sp>
          <p:nvSpPr>
            <p:cNvPr id="582" name="Google Shape;582;p47"/>
            <p:cNvSpPr/>
            <p:nvPr/>
          </p:nvSpPr>
          <p:spPr>
            <a:xfrm>
              <a:off x="4003675" y="620516"/>
              <a:ext cx="2771700" cy="539100"/>
            </a:xfrm>
            <a:prstGeom prst="chevron">
              <a:avLst>
                <a:gd fmla="val 12673" name="adj"/>
              </a:avLst>
            </a:prstGeom>
            <a:solidFill>
              <a:srgbClr val="1F6F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rPr b="0" i="0" lang="en" sz="1200" u="none" cap="none" strike="noStrike">
                  <a:solidFill>
                    <a:srgbClr val="FFFFFF"/>
                  </a:solidFill>
                  <a:latin typeface="Calibri"/>
                  <a:ea typeface="Calibri"/>
                  <a:cs typeface="Calibri"/>
                  <a:sym typeface="Calibri"/>
                </a:rPr>
                <a:t>Extend The Platform</a:t>
              </a:r>
              <a:endParaRPr/>
            </a:p>
            <a:p>
              <a:pPr indent="0" lvl="0" marL="0" marR="0" rtl="0" algn="l">
                <a:lnSpc>
                  <a:spcPct val="100000"/>
                </a:lnSpc>
                <a:spcBef>
                  <a:spcPts val="0"/>
                </a:spcBef>
                <a:spcAft>
                  <a:spcPts val="0"/>
                </a:spcAft>
                <a:buClr>
                  <a:schemeClr val="lt1"/>
                </a:buClr>
                <a:buFont typeface="Calibri"/>
                <a:buNone/>
              </a:pPr>
              <a:r>
                <a:rPr b="0" i="0" lang="en" sz="800" u="none" cap="none" strike="noStrike">
                  <a:solidFill>
                    <a:srgbClr val="A4C2F4"/>
                  </a:solidFill>
                  <a:latin typeface="Calibri"/>
                  <a:ea typeface="Calibri"/>
                  <a:cs typeface="Calibri"/>
                  <a:sym typeface="Calibri"/>
                </a:rPr>
                <a:t>Launch more capabilities, cement culture + practices</a:t>
              </a:r>
              <a:endParaRPr/>
            </a:p>
          </p:txBody>
        </p:sp>
      </p:grpSp>
      <p:sp>
        <p:nvSpPr>
          <p:cNvPr id="583" name="Google Shape;583;p47"/>
          <p:cNvSpPr txBox="1"/>
          <p:nvPr/>
        </p:nvSpPr>
        <p:spPr>
          <a:xfrm>
            <a:off x="3981144" y="1674225"/>
            <a:ext cx="2500800" cy="44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AE9E"/>
              </a:buClr>
              <a:buFont typeface="Proxima Nova"/>
              <a:buNone/>
            </a:pPr>
            <a:r>
              <a:rPr b="1" i="0" lang="en" sz="1200" u="none" cap="none" strike="noStrike">
                <a:solidFill>
                  <a:srgbClr val="00AE9E"/>
                </a:solidFill>
                <a:latin typeface="Calibri"/>
                <a:ea typeface="Calibri"/>
                <a:cs typeface="Calibri"/>
                <a:sym typeface="Calibri"/>
              </a:rPr>
              <a:t>Ingrain</a:t>
            </a:r>
            <a:r>
              <a:rPr b="1" i="0" lang="en" sz="1000" u="none" cap="none" strike="noStrike">
                <a:solidFill>
                  <a:srgbClr val="000000"/>
                </a:solidFill>
                <a:latin typeface="Calibri"/>
                <a:ea typeface="Calibri"/>
                <a:cs typeface="Calibri"/>
                <a:sym typeface="Calibri"/>
              </a:rPr>
              <a:t> </a:t>
            </a:r>
            <a:r>
              <a:rPr b="0" i="0" lang="en" sz="900" u="none" cap="none" strike="noStrike">
                <a:solidFill>
                  <a:srgbClr val="000000"/>
                </a:solidFill>
                <a:latin typeface="Calibri"/>
                <a:ea typeface="Calibri"/>
                <a:cs typeface="Calibri"/>
                <a:sym typeface="Calibri"/>
              </a:rPr>
              <a:t>methodologies and practices within my team, with Pivotal’s and/or </a:t>
            </a:r>
            <a:r>
              <a:rPr b="1" i="0" lang="en" sz="900" u="sng" cap="none" strike="noStrike">
                <a:solidFill>
                  <a:srgbClr val="000000"/>
                </a:solidFill>
                <a:latin typeface="Calibri"/>
                <a:ea typeface="Calibri"/>
                <a:cs typeface="Calibri"/>
                <a:sym typeface="Calibri"/>
              </a:rPr>
              <a:t>Partner’s</a:t>
            </a:r>
            <a:r>
              <a:rPr b="0" i="0" lang="en" sz="900" u="none" cap="none" strike="noStrike">
                <a:solidFill>
                  <a:srgbClr val="000000"/>
                </a:solidFill>
                <a:latin typeface="Calibri"/>
                <a:ea typeface="Calibri"/>
                <a:cs typeface="Calibri"/>
                <a:sym typeface="Calibri"/>
              </a:rPr>
              <a:t> help at my location</a:t>
            </a:r>
            <a:endParaRPr/>
          </a:p>
        </p:txBody>
      </p:sp>
      <p:sp>
        <p:nvSpPr>
          <p:cNvPr id="584" name="Google Shape;584;p47"/>
          <p:cNvSpPr/>
          <p:nvPr/>
        </p:nvSpPr>
        <p:spPr>
          <a:xfrm>
            <a:off x="4003675" y="2323906"/>
            <a:ext cx="2771700" cy="525000"/>
          </a:xfrm>
          <a:prstGeom prst="chevron">
            <a:avLst>
              <a:gd fmla="val 12673" name="adj"/>
            </a:avLst>
          </a:prstGeom>
          <a:solidFill>
            <a:srgbClr val="00AE9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rPr b="0" i="0" lang="en" sz="1100" u="none" cap="none" strike="noStrike">
                <a:solidFill>
                  <a:srgbClr val="FFFFFF"/>
                </a:solidFill>
                <a:latin typeface="Calibri"/>
                <a:ea typeface="Calibri"/>
                <a:cs typeface="Calibri"/>
                <a:sym typeface="Calibri"/>
              </a:rPr>
              <a:t>Construct And Begin Enterprise </a:t>
            </a:r>
            <a:br>
              <a:rPr b="0" i="0" lang="en" sz="1100" u="none" cap="none" strike="noStrike">
                <a:solidFill>
                  <a:srgbClr val="FFFFFF"/>
                </a:solidFill>
                <a:latin typeface="Calibri"/>
                <a:ea typeface="Calibri"/>
                <a:cs typeface="Calibri"/>
                <a:sym typeface="Calibri"/>
              </a:rPr>
            </a:br>
            <a:r>
              <a:rPr b="0" i="0" lang="en" sz="1100" u="none" cap="none" strike="noStrike">
                <a:solidFill>
                  <a:srgbClr val="FFFFFF"/>
                </a:solidFill>
                <a:latin typeface="Calibri"/>
                <a:ea typeface="Calibri"/>
                <a:cs typeface="Calibri"/>
                <a:sym typeface="Calibri"/>
              </a:rPr>
              <a:t>Application Transformation Plan</a:t>
            </a:r>
            <a:endParaRPr/>
          </a:p>
        </p:txBody>
      </p:sp>
      <p:sp>
        <p:nvSpPr>
          <p:cNvPr id="585" name="Google Shape;585;p47"/>
          <p:cNvSpPr/>
          <p:nvPr/>
        </p:nvSpPr>
        <p:spPr>
          <a:xfrm>
            <a:off x="6792850" y="3235089"/>
            <a:ext cx="2341200" cy="466500"/>
          </a:xfrm>
          <a:prstGeom prst="chevron">
            <a:avLst>
              <a:gd fmla="val 12673" name="adj"/>
            </a:avLst>
          </a:prstGeom>
          <a:solidFill>
            <a:srgbClr val="0087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t/>
            </a:r>
            <a:endParaRPr b="0" i="0" sz="11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Font typeface="Calibri"/>
              <a:buNone/>
            </a:pPr>
            <a:r>
              <a:rPr b="0" i="0" lang="en" sz="1100" u="none" cap="none" strike="noStrike">
                <a:solidFill>
                  <a:srgbClr val="FFFFFF"/>
                </a:solidFill>
                <a:latin typeface="Calibri"/>
                <a:ea typeface="Calibri"/>
                <a:cs typeface="Calibri"/>
                <a:sym typeface="Calibri"/>
              </a:rPr>
              <a:t>New Culture At Scale</a:t>
            </a:r>
            <a:endParaRPr/>
          </a:p>
          <a:p>
            <a:pPr indent="0" lvl="0" marL="0" marR="0" rtl="0" algn="l">
              <a:lnSpc>
                <a:spcPct val="100000"/>
              </a:lnSpc>
              <a:spcBef>
                <a:spcPts val="0"/>
              </a:spcBef>
              <a:spcAft>
                <a:spcPts val="0"/>
              </a:spcAft>
              <a:buClr>
                <a:schemeClr val="lt1"/>
              </a:buClr>
              <a:buFont typeface="Calibri"/>
              <a:buNone/>
            </a:pPr>
            <a:r>
              <a:rPr b="0" i="0" lang="en" sz="800" u="none" cap="none" strike="noStrike">
                <a:solidFill>
                  <a:srgbClr val="A2C4C9"/>
                </a:solidFill>
                <a:latin typeface="Calibri"/>
                <a:ea typeface="Calibri"/>
                <a:cs typeface="Calibri"/>
                <a:sym typeface="Calibri"/>
              </a:rPr>
              <a:t>Culture established, Pivotal ramps down</a:t>
            </a:r>
            <a:endParaRPr/>
          </a:p>
          <a:p>
            <a:pPr indent="0" lvl="0" marL="0" marR="0" rtl="0" algn="l">
              <a:lnSpc>
                <a:spcPct val="100000"/>
              </a:lnSpc>
              <a:spcBef>
                <a:spcPts val="0"/>
              </a:spcBef>
              <a:spcAft>
                <a:spcPts val="0"/>
              </a:spcAft>
              <a:buClr>
                <a:srgbClr val="FFFFFF"/>
              </a:buClr>
              <a:buFont typeface="Calibri"/>
              <a:buNone/>
            </a:pPr>
            <a:r>
              <a:t/>
            </a:r>
            <a:endParaRPr b="0" i="0" sz="1100" u="none" cap="none" strike="noStrike">
              <a:solidFill>
                <a:srgbClr val="FFFFFF"/>
              </a:solidFill>
              <a:latin typeface="Calibri"/>
              <a:ea typeface="Calibri"/>
              <a:cs typeface="Calibri"/>
              <a:sym typeface="Calibri"/>
            </a:endParaRPr>
          </a:p>
        </p:txBody>
      </p:sp>
      <p:sp>
        <p:nvSpPr>
          <p:cNvPr id="586" name="Google Shape;586;p47"/>
          <p:cNvSpPr txBox="1"/>
          <p:nvPr/>
        </p:nvSpPr>
        <p:spPr>
          <a:xfrm>
            <a:off x="6775393" y="1674225"/>
            <a:ext cx="2297100" cy="6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AE9E"/>
              </a:buClr>
              <a:buFont typeface="Proxima Nova"/>
              <a:buNone/>
            </a:pPr>
            <a:r>
              <a:rPr b="1" i="0" lang="en" sz="1200" u="none" cap="none" strike="noStrike">
                <a:solidFill>
                  <a:srgbClr val="00AE9E"/>
                </a:solidFill>
                <a:latin typeface="Calibri"/>
                <a:ea typeface="Calibri"/>
                <a:cs typeface="Calibri"/>
                <a:sym typeface="Calibri"/>
              </a:rPr>
              <a:t>Scale</a:t>
            </a:r>
            <a:r>
              <a:rPr b="0" i="1" lang="en" sz="1000" u="none" cap="none" strike="noStrike">
                <a:solidFill>
                  <a:srgbClr val="000000"/>
                </a:solidFill>
                <a:latin typeface="Calibri"/>
                <a:ea typeface="Calibri"/>
                <a:cs typeface="Calibri"/>
                <a:sym typeface="Calibri"/>
              </a:rPr>
              <a:t> </a:t>
            </a:r>
            <a:r>
              <a:rPr b="0" i="0" lang="en" sz="900" u="none" cap="none" strike="noStrike">
                <a:solidFill>
                  <a:srgbClr val="000000"/>
                </a:solidFill>
                <a:latin typeface="Calibri"/>
                <a:ea typeface="Calibri"/>
                <a:cs typeface="Calibri"/>
                <a:sym typeface="Calibri"/>
              </a:rPr>
              <a:t>performing methodologies and practices with my team at my location with help from a </a:t>
            </a:r>
            <a:r>
              <a:rPr b="1" i="0" lang="en" sz="900" u="sng" cap="none" strike="noStrike">
                <a:solidFill>
                  <a:srgbClr val="000000"/>
                </a:solidFill>
                <a:latin typeface="Calibri"/>
                <a:ea typeface="Calibri"/>
                <a:cs typeface="Calibri"/>
                <a:sym typeface="Calibri"/>
              </a:rPr>
              <a:t>Partner(s)</a:t>
            </a:r>
            <a:endParaRPr/>
          </a:p>
        </p:txBody>
      </p:sp>
      <p:sp>
        <p:nvSpPr>
          <p:cNvPr id="587" name="Google Shape;587;p47"/>
          <p:cNvSpPr/>
          <p:nvPr/>
        </p:nvSpPr>
        <p:spPr>
          <a:xfrm>
            <a:off x="6810790" y="2399991"/>
            <a:ext cx="1774500" cy="261000"/>
          </a:xfrm>
          <a:prstGeom prst="chevron">
            <a:avLst>
              <a:gd fmla="val 12673" name="adj"/>
            </a:avLst>
          </a:prstGeom>
          <a:solidFill>
            <a:srgbClr val="00AE9E"/>
          </a:solidFill>
          <a:ln cap="flat" cmpd="sng" w="9525">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rPr b="0" i="0" lang="en" sz="700" u="none" cap="none" strike="noStrike">
                <a:solidFill>
                  <a:srgbClr val="FFFFFF"/>
                </a:solidFill>
                <a:latin typeface="Calibri"/>
                <a:ea typeface="Calibri"/>
                <a:cs typeface="Calibri"/>
                <a:sym typeface="Calibri"/>
              </a:rPr>
              <a:t>Execute App Transformation Plan</a:t>
            </a:r>
            <a:endParaRPr/>
          </a:p>
          <a:p>
            <a:pPr indent="0" lvl="0" marL="0" marR="0" rtl="0" algn="l">
              <a:lnSpc>
                <a:spcPct val="100000"/>
              </a:lnSpc>
              <a:spcBef>
                <a:spcPts val="0"/>
              </a:spcBef>
              <a:spcAft>
                <a:spcPts val="0"/>
              </a:spcAft>
              <a:buClr>
                <a:srgbClr val="FFFFFF"/>
              </a:buClr>
              <a:buFont typeface="Calibri"/>
              <a:buNone/>
            </a:pPr>
            <a:r>
              <a:t/>
            </a:r>
            <a:endParaRPr b="0" i="0" sz="700" u="none" cap="none" strike="noStrike">
              <a:solidFill>
                <a:srgbClr val="FFFFFF"/>
              </a:solidFill>
              <a:latin typeface="Calibri"/>
              <a:ea typeface="Calibri"/>
              <a:cs typeface="Calibri"/>
              <a:sym typeface="Calibri"/>
            </a:endParaRPr>
          </a:p>
        </p:txBody>
      </p:sp>
      <p:sp>
        <p:nvSpPr>
          <p:cNvPr id="588" name="Google Shape;588;p47"/>
          <p:cNvSpPr/>
          <p:nvPr/>
        </p:nvSpPr>
        <p:spPr>
          <a:xfrm>
            <a:off x="6984628" y="2483708"/>
            <a:ext cx="1774500" cy="261000"/>
          </a:xfrm>
          <a:prstGeom prst="chevron">
            <a:avLst>
              <a:gd fmla="val 12673" name="adj"/>
            </a:avLst>
          </a:prstGeom>
          <a:solidFill>
            <a:srgbClr val="00AE9E"/>
          </a:solidFill>
          <a:ln cap="flat" cmpd="sng" w="9525">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rPr b="0" i="0" lang="en" sz="700" u="none" cap="none" strike="noStrike">
                <a:solidFill>
                  <a:srgbClr val="FFFFFF"/>
                </a:solidFill>
                <a:latin typeface="Calibri"/>
                <a:ea typeface="Calibri"/>
                <a:cs typeface="Calibri"/>
                <a:sym typeface="Calibri"/>
              </a:rPr>
              <a:t>Execute App Transformation Plan</a:t>
            </a:r>
            <a:endParaRPr/>
          </a:p>
          <a:p>
            <a:pPr indent="0" lvl="0" marL="0" marR="0" rtl="0" algn="l">
              <a:lnSpc>
                <a:spcPct val="100000"/>
              </a:lnSpc>
              <a:spcBef>
                <a:spcPts val="0"/>
              </a:spcBef>
              <a:spcAft>
                <a:spcPts val="0"/>
              </a:spcAft>
              <a:buClr>
                <a:srgbClr val="FFFFFF"/>
              </a:buClr>
              <a:buFont typeface="Calibri"/>
              <a:buNone/>
            </a:pPr>
            <a:r>
              <a:t/>
            </a:r>
            <a:endParaRPr b="0" i="0" sz="700" u="none" cap="none" strike="noStrike">
              <a:solidFill>
                <a:srgbClr val="FFFFFF"/>
              </a:solidFill>
              <a:latin typeface="Calibri"/>
              <a:ea typeface="Calibri"/>
              <a:cs typeface="Calibri"/>
              <a:sym typeface="Calibri"/>
            </a:endParaRPr>
          </a:p>
        </p:txBody>
      </p:sp>
      <p:sp>
        <p:nvSpPr>
          <p:cNvPr id="589" name="Google Shape;589;p47"/>
          <p:cNvSpPr/>
          <p:nvPr/>
        </p:nvSpPr>
        <p:spPr>
          <a:xfrm>
            <a:off x="7158465" y="2643624"/>
            <a:ext cx="1774500" cy="261000"/>
          </a:xfrm>
          <a:prstGeom prst="chevron">
            <a:avLst>
              <a:gd fmla="val 12673" name="adj"/>
            </a:avLst>
          </a:prstGeom>
          <a:solidFill>
            <a:srgbClr val="00AE9E"/>
          </a:solidFill>
          <a:ln cap="flat" cmpd="sng" w="9525">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rPr b="0" i="0" lang="en" sz="700" u="none" cap="none" strike="noStrike">
                <a:solidFill>
                  <a:srgbClr val="FFFFFF"/>
                </a:solidFill>
                <a:latin typeface="Calibri"/>
                <a:ea typeface="Calibri"/>
                <a:cs typeface="Calibri"/>
                <a:sym typeface="Calibri"/>
              </a:rPr>
              <a:t>Execute App Transformation Plan</a:t>
            </a:r>
            <a:endParaRPr/>
          </a:p>
          <a:p>
            <a:pPr indent="0" lvl="0" marL="0" marR="0" rtl="0" algn="l">
              <a:lnSpc>
                <a:spcPct val="100000"/>
              </a:lnSpc>
              <a:spcBef>
                <a:spcPts val="0"/>
              </a:spcBef>
              <a:spcAft>
                <a:spcPts val="0"/>
              </a:spcAft>
              <a:buClr>
                <a:srgbClr val="FFFFFF"/>
              </a:buClr>
              <a:buFont typeface="Calibri"/>
              <a:buNone/>
            </a:pPr>
            <a:r>
              <a:t/>
            </a:r>
            <a:endParaRPr b="0" i="0" sz="700" u="none" cap="none" strike="noStrike">
              <a:solidFill>
                <a:srgbClr val="FFFFFF"/>
              </a:solidFill>
              <a:latin typeface="Calibri"/>
              <a:ea typeface="Calibri"/>
              <a:cs typeface="Calibri"/>
              <a:sym typeface="Calibri"/>
            </a:endParaRPr>
          </a:p>
        </p:txBody>
      </p:sp>
      <p:sp>
        <p:nvSpPr>
          <p:cNvPr id="590" name="Google Shape;590;p47"/>
          <p:cNvSpPr txBox="1"/>
          <p:nvPr/>
        </p:nvSpPr>
        <p:spPr>
          <a:xfrm>
            <a:off x="1357565" y="1204790"/>
            <a:ext cx="1110900" cy="164100"/>
          </a:xfrm>
          <a:prstGeom prst="rect">
            <a:avLst/>
          </a:prstGeom>
          <a:solidFill>
            <a:srgbClr val="FFFFFF"/>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F6FB8"/>
              </a:buClr>
              <a:buFont typeface="Proxima Nova"/>
              <a:buNone/>
            </a:pPr>
            <a:r>
              <a:rPr b="1" i="0" lang="en" sz="700" u="none" cap="none" strike="noStrike">
                <a:solidFill>
                  <a:srgbClr val="1F6FB8"/>
                </a:solidFill>
                <a:latin typeface="Calibri"/>
                <a:ea typeface="Calibri"/>
                <a:cs typeface="Calibri"/>
                <a:sym typeface="Calibri"/>
              </a:rPr>
              <a:t>Pivotal Platform Dojo</a:t>
            </a:r>
            <a:endParaRPr/>
          </a:p>
        </p:txBody>
      </p:sp>
      <p:sp>
        <p:nvSpPr>
          <p:cNvPr id="591" name="Google Shape;591;p47"/>
          <p:cNvSpPr txBox="1"/>
          <p:nvPr/>
        </p:nvSpPr>
        <p:spPr>
          <a:xfrm>
            <a:off x="1332449" y="3748730"/>
            <a:ext cx="1269000" cy="164100"/>
          </a:xfrm>
          <a:prstGeom prst="rect">
            <a:avLst/>
          </a:prstGeom>
          <a:solidFill>
            <a:srgbClr val="FFFFFF"/>
          </a:solidFill>
          <a:ln cap="flat" cmpd="sng" w="9525">
            <a:solidFill>
              <a:srgbClr val="D0E0E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AE9E"/>
              </a:buClr>
              <a:buFont typeface="Proxima Nova"/>
              <a:buNone/>
            </a:pPr>
            <a:r>
              <a:rPr b="1" i="0" lang="en" sz="700" u="none" cap="none" strike="noStrike">
                <a:solidFill>
                  <a:srgbClr val="00AE9E"/>
                </a:solidFill>
                <a:latin typeface="Calibri"/>
                <a:ea typeface="Calibri"/>
                <a:cs typeface="Calibri"/>
                <a:sym typeface="Calibri"/>
              </a:rPr>
              <a:t>Labs Project</a:t>
            </a:r>
            <a:endParaRPr/>
          </a:p>
        </p:txBody>
      </p:sp>
      <p:sp>
        <p:nvSpPr>
          <p:cNvPr id="592" name="Google Shape;592;p47"/>
          <p:cNvSpPr txBox="1"/>
          <p:nvPr/>
        </p:nvSpPr>
        <p:spPr>
          <a:xfrm>
            <a:off x="4025250" y="2927631"/>
            <a:ext cx="2472900" cy="164100"/>
          </a:xfrm>
          <a:prstGeom prst="rect">
            <a:avLst/>
          </a:prstGeom>
          <a:solidFill>
            <a:srgbClr val="FFFFFF"/>
          </a:solidFill>
          <a:ln cap="flat" cmpd="sng" w="9525">
            <a:solidFill>
              <a:srgbClr val="D0E0E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AE9E"/>
              </a:buClr>
              <a:buFont typeface="Proxima Nova"/>
              <a:buNone/>
            </a:pPr>
            <a:r>
              <a:rPr b="1" i="0" lang="en" sz="700" u="none" cap="none" strike="noStrike">
                <a:solidFill>
                  <a:srgbClr val="00AE9E"/>
                </a:solidFill>
                <a:latin typeface="Calibri"/>
                <a:ea typeface="Calibri"/>
                <a:cs typeface="Calibri"/>
                <a:sym typeface="Calibri"/>
              </a:rPr>
              <a:t>Multiple App Transformation Projects</a:t>
            </a:r>
            <a:endParaRPr/>
          </a:p>
        </p:txBody>
      </p:sp>
      <p:sp>
        <p:nvSpPr>
          <p:cNvPr id="593" name="Google Shape;593;p47"/>
          <p:cNvSpPr txBox="1"/>
          <p:nvPr/>
        </p:nvSpPr>
        <p:spPr>
          <a:xfrm>
            <a:off x="4641124" y="3769525"/>
            <a:ext cx="1324500" cy="164100"/>
          </a:xfrm>
          <a:prstGeom prst="rect">
            <a:avLst/>
          </a:prstGeom>
          <a:solidFill>
            <a:srgbClr val="FFFFFF"/>
          </a:solidFill>
          <a:ln cap="flat" cmpd="sng" w="9525">
            <a:solidFill>
              <a:srgbClr val="D0E0E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AE9E"/>
              </a:buClr>
              <a:buFont typeface="Proxima Nova"/>
              <a:buNone/>
            </a:pPr>
            <a:r>
              <a:rPr b="1" i="0" lang="en" sz="700" u="none" cap="none" strike="noStrike">
                <a:solidFill>
                  <a:srgbClr val="00AE9E"/>
                </a:solidFill>
                <a:latin typeface="Calibri"/>
                <a:ea typeface="Calibri"/>
                <a:cs typeface="Calibri"/>
                <a:sym typeface="Calibri"/>
              </a:rPr>
              <a:t>POD</a:t>
            </a:r>
            <a:endParaRPr/>
          </a:p>
        </p:txBody>
      </p:sp>
      <p:sp>
        <p:nvSpPr>
          <p:cNvPr id="594" name="Google Shape;594;p47"/>
          <p:cNvSpPr txBox="1"/>
          <p:nvPr/>
        </p:nvSpPr>
        <p:spPr>
          <a:xfrm>
            <a:off x="1353109" y="2927631"/>
            <a:ext cx="1381500" cy="164100"/>
          </a:xfrm>
          <a:prstGeom prst="rect">
            <a:avLst/>
          </a:prstGeom>
          <a:solidFill>
            <a:srgbClr val="FFFFFF"/>
          </a:solidFill>
          <a:ln cap="flat" cmpd="sng" w="9525">
            <a:solidFill>
              <a:srgbClr val="D0E0E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AE9E"/>
              </a:buClr>
              <a:buFont typeface="Proxima Nova"/>
              <a:buNone/>
            </a:pPr>
            <a:r>
              <a:rPr b="1" i="0" lang="en" sz="700" u="none" cap="none" strike="noStrike">
                <a:solidFill>
                  <a:srgbClr val="00AE9E"/>
                </a:solidFill>
                <a:latin typeface="Calibri"/>
                <a:ea typeface="Calibri"/>
                <a:cs typeface="Calibri"/>
                <a:sym typeface="Calibri"/>
              </a:rPr>
              <a:t>App Transformation Project</a:t>
            </a:r>
            <a:endParaRPr/>
          </a:p>
        </p:txBody>
      </p:sp>
      <p:sp>
        <p:nvSpPr>
          <p:cNvPr id="595" name="Google Shape;595;p47"/>
          <p:cNvSpPr txBox="1"/>
          <p:nvPr/>
        </p:nvSpPr>
        <p:spPr>
          <a:xfrm>
            <a:off x="6910850" y="2927631"/>
            <a:ext cx="2063700" cy="164100"/>
          </a:xfrm>
          <a:prstGeom prst="rect">
            <a:avLst/>
          </a:prstGeom>
          <a:solidFill>
            <a:srgbClr val="FFFFFF"/>
          </a:solidFill>
          <a:ln cap="flat" cmpd="sng" w="9525">
            <a:solidFill>
              <a:srgbClr val="D0E0E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AE9E"/>
              </a:buClr>
              <a:buFont typeface="Proxima Nova"/>
              <a:buNone/>
            </a:pPr>
            <a:r>
              <a:rPr b="1" i="0" lang="en" sz="700" u="none" cap="none" strike="noStrike">
                <a:solidFill>
                  <a:srgbClr val="00AE9E"/>
                </a:solidFill>
                <a:latin typeface="Calibri"/>
                <a:ea typeface="Calibri"/>
                <a:cs typeface="Calibri"/>
                <a:sym typeface="Calibri"/>
              </a:rPr>
              <a:t>App Transformation Projects</a:t>
            </a:r>
            <a:endParaRPr/>
          </a:p>
        </p:txBody>
      </p:sp>
      <p:sp>
        <p:nvSpPr>
          <p:cNvPr id="596" name="Google Shape;596;p47"/>
          <p:cNvSpPr txBox="1"/>
          <p:nvPr/>
        </p:nvSpPr>
        <p:spPr>
          <a:xfrm>
            <a:off x="4974582" y="1204790"/>
            <a:ext cx="1050600" cy="164100"/>
          </a:xfrm>
          <a:prstGeom prst="rect">
            <a:avLst/>
          </a:prstGeom>
          <a:solidFill>
            <a:srgbClr val="FFFFFF"/>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F6FB8"/>
              </a:buClr>
              <a:buFont typeface="Proxima Nova"/>
              <a:buNone/>
            </a:pPr>
            <a:r>
              <a:rPr b="1" i="0" lang="en" sz="700" u="none" cap="none" strike="noStrike">
                <a:solidFill>
                  <a:srgbClr val="1F6FB8"/>
                </a:solidFill>
                <a:latin typeface="Calibri"/>
                <a:ea typeface="Calibri"/>
                <a:cs typeface="Calibri"/>
                <a:sym typeface="Calibri"/>
              </a:rPr>
              <a:t>Pivotal Platform Dojo</a:t>
            </a:r>
            <a:endParaRPr/>
          </a:p>
        </p:txBody>
      </p:sp>
      <p:sp>
        <p:nvSpPr>
          <p:cNvPr id="597" name="Google Shape;597;p47"/>
          <p:cNvSpPr txBox="1"/>
          <p:nvPr/>
        </p:nvSpPr>
        <p:spPr>
          <a:xfrm>
            <a:off x="7576582" y="1204778"/>
            <a:ext cx="1050600" cy="164100"/>
          </a:xfrm>
          <a:prstGeom prst="rect">
            <a:avLst/>
          </a:prstGeom>
          <a:solidFill>
            <a:srgbClr val="FFFFFF"/>
          </a:solidFill>
          <a:ln cap="flat" cmpd="sng" w="9525">
            <a:solidFill>
              <a:srgbClr val="C9DAF8"/>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F6FB8"/>
              </a:buClr>
              <a:buFont typeface="Proxima Nova"/>
              <a:buNone/>
            </a:pPr>
            <a:r>
              <a:rPr b="1" i="0" lang="en" sz="700" u="none" cap="none" strike="noStrike">
                <a:solidFill>
                  <a:srgbClr val="1F6FB8"/>
                </a:solidFill>
                <a:latin typeface="Calibri"/>
                <a:ea typeface="Calibri"/>
                <a:cs typeface="Calibri"/>
                <a:sym typeface="Calibri"/>
              </a:rPr>
              <a:t>Pivotal Platform Dojo</a:t>
            </a:r>
            <a:endParaRPr/>
          </a:p>
        </p:txBody>
      </p:sp>
      <p:sp>
        <p:nvSpPr>
          <p:cNvPr id="598" name="Google Shape;598;p47"/>
          <p:cNvSpPr txBox="1"/>
          <p:nvPr/>
        </p:nvSpPr>
        <p:spPr>
          <a:xfrm>
            <a:off x="1353109" y="4560978"/>
            <a:ext cx="1269000" cy="164100"/>
          </a:xfrm>
          <a:prstGeom prst="rect">
            <a:avLst/>
          </a:prstGeom>
          <a:solidFill>
            <a:srgbClr val="FFFFFF"/>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351C75"/>
              </a:buClr>
              <a:buFont typeface="Proxima Nova"/>
              <a:buNone/>
            </a:pPr>
            <a:r>
              <a:rPr b="1" i="0" lang="en" sz="700" u="none" cap="none" strike="noStrike">
                <a:solidFill>
                  <a:srgbClr val="351C75"/>
                </a:solidFill>
                <a:latin typeface="Calibri"/>
                <a:ea typeface="Calibri"/>
                <a:cs typeface="Calibri"/>
                <a:sym typeface="Calibri"/>
              </a:rPr>
              <a:t>Platform Acceleration Lab</a:t>
            </a:r>
            <a:endParaRPr/>
          </a:p>
        </p:txBody>
      </p:sp>
      <p:grpSp>
        <p:nvGrpSpPr>
          <p:cNvPr id="599" name="Google Shape;599;p47"/>
          <p:cNvGrpSpPr/>
          <p:nvPr/>
        </p:nvGrpSpPr>
        <p:grpSpPr>
          <a:xfrm>
            <a:off x="1272123" y="4026306"/>
            <a:ext cx="2441100" cy="527525"/>
            <a:chOff x="1272123" y="4073675"/>
            <a:chExt cx="2441100" cy="527525"/>
          </a:xfrm>
        </p:grpSpPr>
        <p:sp>
          <p:nvSpPr>
            <p:cNvPr id="600" name="Google Shape;600;p47"/>
            <p:cNvSpPr txBox="1"/>
            <p:nvPr/>
          </p:nvSpPr>
          <p:spPr>
            <a:xfrm>
              <a:off x="1280900" y="4073675"/>
              <a:ext cx="1935900" cy="26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351C75"/>
                </a:buClr>
                <a:buFont typeface="Proxima Nova"/>
                <a:buNone/>
              </a:pPr>
              <a:r>
                <a:rPr b="1" i="0" lang="en" sz="900" u="none" cap="none" strike="noStrike">
                  <a:solidFill>
                    <a:srgbClr val="351C75"/>
                  </a:solidFill>
                  <a:latin typeface="Calibri"/>
                  <a:ea typeface="Calibri"/>
                  <a:cs typeface="Calibri"/>
                  <a:sym typeface="Calibri"/>
                </a:rPr>
                <a:t>Cloud Native Enablement</a:t>
              </a:r>
              <a:endParaRPr/>
            </a:p>
          </p:txBody>
        </p:sp>
        <p:sp>
          <p:nvSpPr>
            <p:cNvPr id="601" name="Google Shape;601;p47"/>
            <p:cNvSpPr txBox="1"/>
            <p:nvPr/>
          </p:nvSpPr>
          <p:spPr>
            <a:xfrm>
              <a:off x="1272123" y="4314100"/>
              <a:ext cx="24411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351C75"/>
                </a:buClr>
                <a:buFont typeface="Proxima Nova"/>
                <a:buNone/>
              </a:pPr>
              <a:r>
                <a:rPr b="0" i="0" lang="en" sz="1100" u="none" cap="none" strike="noStrike">
                  <a:solidFill>
                    <a:srgbClr val="351C75"/>
                  </a:solidFill>
                  <a:latin typeface="Calibri"/>
                  <a:ea typeface="Calibri"/>
                  <a:cs typeface="Calibri"/>
                  <a:sym typeface="Calibri"/>
                </a:rPr>
                <a:t>Immersive Technical Education</a:t>
              </a:r>
              <a:endParaRPr/>
            </a:p>
            <a:p>
              <a:pPr indent="0" lvl="0" marL="0" marR="0" rtl="0" algn="l">
                <a:lnSpc>
                  <a:spcPct val="100000"/>
                </a:lnSpc>
                <a:spcBef>
                  <a:spcPts val="0"/>
                </a:spcBef>
                <a:spcAft>
                  <a:spcPts val="0"/>
                </a:spcAft>
                <a:buClr>
                  <a:srgbClr val="351C75"/>
                </a:buClr>
                <a:buFont typeface="Proxima Nova"/>
                <a:buNone/>
              </a:pPr>
              <a:r>
                <a:rPr b="0" i="0" lang="en" sz="700" u="none" cap="none" strike="noStrike">
                  <a:solidFill>
                    <a:srgbClr val="351C75"/>
                  </a:solidFill>
                  <a:latin typeface="Calibri"/>
                  <a:ea typeface="Calibri"/>
                  <a:cs typeface="Calibri"/>
                  <a:sym typeface="Calibri"/>
                </a:rPr>
                <a:t>Cloud Native Developer, Cloud Native Architect</a:t>
              </a:r>
              <a:endParaRPr/>
            </a:p>
          </p:txBody>
        </p:sp>
      </p:grpSp>
      <p:sp>
        <p:nvSpPr>
          <p:cNvPr id="602" name="Google Shape;602;p47"/>
          <p:cNvSpPr txBox="1"/>
          <p:nvPr/>
        </p:nvSpPr>
        <p:spPr>
          <a:xfrm>
            <a:off x="4243696" y="4552025"/>
            <a:ext cx="1975500" cy="164100"/>
          </a:xfrm>
          <a:prstGeom prst="rect">
            <a:avLst/>
          </a:prstGeom>
          <a:solidFill>
            <a:srgbClr val="FFFFFF"/>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351C75"/>
              </a:buClr>
              <a:buFont typeface="Proxima Nova"/>
              <a:buNone/>
            </a:pPr>
            <a:r>
              <a:rPr b="1" i="0" lang="en" sz="700" u="none" cap="none" strike="noStrike">
                <a:solidFill>
                  <a:srgbClr val="351C75"/>
                </a:solidFill>
                <a:latin typeface="Calibri"/>
                <a:ea typeface="Calibri"/>
                <a:cs typeface="Calibri"/>
                <a:sym typeface="Calibri"/>
              </a:rPr>
              <a:t>Cloud Native Dev Enablement Engagement</a:t>
            </a:r>
            <a:endParaRPr/>
          </a:p>
        </p:txBody>
      </p:sp>
      <p:sp>
        <p:nvSpPr>
          <p:cNvPr id="603" name="Google Shape;603;p47"/>
          <p:cNvSpPr txBox="1"/>
          <p:nvPr/>
        </p:nvSpPr>
        <p:spPr>
          <a:xfrm>
            <a:off x="3979942" y="4182730"/>
            <a:ext cx="30537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351C75"/>
              </a:solidFill>
              <a:latin typeface="Calibri"/>
              <a:ea typeface="Calibri"/>
              <a:cs typeface="Calibri"/>
              <a:sym typeface="Calibri"/>
            </a:endParaRPr>
          </a:p>
          <a:p>
            <a:pPr indent="0" lvl="0" marL="0" marR="0" rtl="0" algn="l">
              <a:lnSpc>
                <a:spcPct val="100000"/>
              </a:lnSpc>
              <a:spcBef>
                <a:spcPts val="0"/>
              </a:spcBef>
              <a:spcAft>
                <a:spcPts val="0"/>
              </a:spcAft>
              <a:buClr>
                <a:srgbClr val="351C75"/>
              </a:buClr>
              <a:buFont typeface="Proxima Nova"/>
              <a:buNone/>
            </a:pPr>
            <a:r>
              <a:rPr b="0" i="0" lang="en" sz="1100" u="none" cap="none" strike="noStrike">
                <a:solidFill>
                  <a:srgbClr val="351C75"/>
                </a:solidFill>
                <a:latin typeface="Calibri"/>
                <a:ea typeface="Calibri"/>
                <a:cs typeface="Calibri"/>
                <a:sym typeface="Calibri"/>
              </a:rPr>
              <a:t>Establish Customer Dev Enablement Team</a:t>
            </a:r>
            <a:endParaRPr/>
          </a:p>
          <a:p>
            <a:pPr indent="0" lvl="0" marL="0" marR="0" rtl="0" algn="l">
              <a:lnSpc>
                <a:spcPct val="100000"/>
              </a:lnSpc>
              <a:spcBef>
                <a:spcPts val="0"/>
              </a:spcBef>
              <a:spcAft>
                <a:spcPts val="0"/>
              </a:spcAft>
              <a:buClr>
                <a:srgbClr val="351C75"/>
              </a:buClr>
              <a:buFont typeface="Proxima Nova"/>
              <a:buNone/>
            </a:pPr>
            <a:r>
              <a:rPr b="0" i="0" lang="en" sz="700" u="none" cap="none" strike="noStrike">
                <a:solidFill>
                  <a:srgbClr val="351C75"/>
                </a:solidFill>
                <a:latin typeface="Calibri"/>
                <a:ea typeface="Calibri"/>
                <a:cs typeface="Calibri"/>
                <a:sym typeface="Calibri"/>
              </a:rPr>
              <a:t>Reference Architecture, Tools, Community, Platform </a:t>
            </a:r>
            <a:endParaRPr/>
          </a:p>
        </p:txBody>
      </p:sp>
      <p:sp>
        <p:nvSpPr>
          <p:cNvPr id="604" name="Google Shape;604;p47"/>
          <p:cNvSpPr txBox="1"/>
          <p:nvPr/>
        </p:nvSpPr>
        <p:spPr>
          <a:xfrm>
            <a:off x="6842050" y="3769535"/>
            <a:ext cx="2091000" cy="164100"/>
          </a:xfrm>
          <a:prstGeom prst="rect">
            <a:avLst/>
          </a:prstGeom>
          <a:solidFill>
            <a:srgbClr val="FFFFFF"/>
          </a:solidFill>
          <a:ln cap="flat" cmpd="sng" w="9525">
            <a:solidFill>
              <a:srgbClr val="D0E0E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AE9E"/>
              </a:buClr>
              <a:buFont typeface="Proxima Nova"/>
              <a:buNone/>
            </a:pPr>
            <a:r>
              <a:rPr b="1" i="0" lang="en" sz="700" u="none" cap="none" strike="noStrike">
                <a:solidFill>
                  <a:srgbClr val="00AE9E"/>
                </a:solidFill>
                <a:latin typeface="Calibri"/>
                <a:ea typeface="Calibri"/>
                <a:cs typeface="Calibri"/>
                <a:sym typeface="Calibri"/>
              </a:rPr>
              <a:t>Pivotal Transition Team Services</a:t>
            </a:r>
            <a:endParaRPr/>
          </a:p>
        </p:txBody>
      </p:sp>
      <p:sp>
        <p:nvSpPr>
          <p:cNvPr id="605" name="Google Shape;605;p47"/>
          <p:cNvSpPr/>
          <p:nvPr/>
        </p:nvSpPr>
        <p:spPr>
          <a:xfrm>
            <a:off x="0" y="1658928"/>
            <a:ext cx="9144000" cy="3138300"/>
          </a:xfrm>
          <a:prstGeom prst="rect">
            <a:avLst/>
          </a:prstGeom>
          <a:solidFill>
            <a:srgbClr val="FFFFFF">
              <a:alpha val="717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06" name="Google Shape;606;p47"/>
          <p:cNvSpPr txBox="1"/>
          <p:nvPr/>
        </p:nvSpPr>
        <p:spPr>
          <a:xfrm>
            <a:off x="2539650" y="1206225"/>
            <a:ext cx="862500" cy="164100"/>
          </a:xfrm>
          <a:prstGeom prst="rect">
            <a:avLst/>
          </a:prstGeom>
          <a:solidFill>
            <a:srgbClr val="FFFFFF"/>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F6FB8"/>
              </a:buClr>
              <a:buFont typeface="Proxima Nova"/>
              <a:buNone/>
            </a:pPr>
            <a:r>
              <a:rPr b="1" lang="en" sz="700">
                <a:solidFill>
                  <a:srgbClr val="1F6FB8"/>
                </a:solidFill>
                <a:latin typeface="Calibri"/>
                <a:ea typeface="Calibri"/>
                <a:cs typeface="Calibri"/>
                <a:sym typeface="Calibri"/>
              </a:rPr>
              <a:t>PKS Small Deploy</a:t>
            </a:r>
            <a:endParaRPr/>
          </a:p>
        </p:txBody>
      </p:sp>
      <p:sp>
        <p:nvSpPr>
          <p:cNvPr id="607" name="Google Shape;607;p47"/>
          <p:cNvSpPr txBox="1"/>
          <p:nvPr/>
        </p:nvSpPr>
        <p:spPr>
          <a:xfrm>
            <a:off x="3797750" y="1206225"/>
            <a:ext cx="487200" cy="164100"/>
          </a:xfrm>
          <a:prstGeom prst="rect">
            <a:avLst/>
          </a:prstGeom>
          <a:solidFill>
            <a:srgbClr val="FFFFFF"/>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F6FB8"/>
              </a:buClr>
              <a:buFont typeface="Proxima Nova"/>
              <a:buNone/>
            </a:pPr>
            <a:r>
              <a:rPr b="1" lang="en" sz="600">
                <a:solidFill>
                  <a:srgbClr val="1F6FB8"/>
                </a:solidFill>
                <a:latin typeface="Calibri"/>
                <a:ea typeface="Calibri"/>
                <a:cs typeface="Calibri"/>
                <a:sym typeface="Calibri"/>
              </a:rPr>
              <a:t>Platform Health Check</a:t>
            </a:r>
            <a:endParaRPr sz="600"/>
          </a:p>
        </p:txBody>
      </p:sp>
      <p:sp>
        <p:nvSpPr>
          <p:cNvPr id="608" name="Google Shape;608;p47"/>
          <p:cNvSpPr txBox="1"/>
          <p:nvPr/>
        </p:nvSpPr>
        <p:spPr>
          <a:xfrm>
            <a:off x="6481075" y="1204788"/>
            <a:ext cx="487200" cy="164100"/>
          </a:xfrm>
          <a:prstGeom prst="rect">
            <a:avLst/>
          </a:prstGeom>
          <a:solidFill>
            <a:srgbClr val="FFFFFF"/>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F6FB8"/>
              </a:buClr>
              <a:buFont typeface="Proxima Nova"/>
              <a:buNone/>
            </a:pPr>
            <a:r>
              <a:rPr b="1" lang="en" sz="600">
                <a:solidFill>
                  <a:srgbClr val="1F6FB8"/>
                </a:solidFill>
                <a:latin typeface="Calibri"/>
                <a:ea typeface="Calibri"/>
                <a:cs typeface="Calibri"/>
                <a:sym typeface="Calibri"/>
              </a:rPr>
              <a:t>Platform Health Check</a:t>
            </a:r>
            <a:endParaRPr sz="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65"/>
          <p:cNvSpPr/>
          <p:nvPr/>
        </p:nvSpPr>
        <p:spPr>
          <a:xfrm>
            <a:off x="285750" y="907200"/>
            <a:ext cx="8569800" cy="3762000"/>
          </a:xfrm>
          <a:prstGeom prst="rect">
            <a:avLst/>
          </a:prstGeom>
          <a:solidFill>
            <a:srgbClr val="2E2C91">
              <a:alpha val="12549"/>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folHlink"/>
              </a:buClr>
              <a:buSzPts val="1100"/>
              <a:buFont typeface="Arial"/>
              <a:buNone/>
            </a:pPr>
            <a:r>
              <a:rPr lang="en" sz="1800">
                <a:solidFill>
                  <a:schemeClr val="folHlink"/>
                </a:solidFill>
                <a:latin typeface="Proxima Nova"/>
                <a:ea typeface="Proxima Nova"/>
                <a:cs typeface="Proxima Nova"/>
                <a:sym typeface="Proxima Nova"/>
              </a:rPr>
              <a:t>The platform team requires a combination of infrastructure and software engineering skills. Because SRE treats operations as if it is a software problem, your </a:t>
            </a:r>
            <a:r>
              <a:rPr lang="en" sz="1800" u="sng">
                <a:solidFill>
                  <a:schemeClr val="folHlink"/>
                </a:solidFill>
                <a:latin typeface="Proxima Nova"/>
                <a:ea typeface="Proxima Nova"/>
                <a:cs typeface="Proxima Nova"/>
                <a:sym typeface="Proxima Nova"/>
              </a:rPr>
              <a:t>platform engineers must code</a:t>
            </a:r>
            <a:r>
              <a:rPr lang="en" sz="1800">
                <a:solidFill>
                  <a:schemeClr val="folHlink"/>
                </a:solidFill>
                <a:latin typeface="Proxima Nova"/>
                <a:ea typeface="Proxima Nova"/>
                <a:cs typeface="Proxima Nova"/>
                <a:sym typeface="Proxima Nova"/>
              </a:rPr>
              <a:t>. </a:t>
            </a:r>
            <a:endParaRPr sz="1800">
              <a:solidFill>
                <a:schemeClr val="folHlink"/>
              </a:solidFill>
              <a:latin typeface="Proxima Nova"/>
              <a:ea typeface="Proxima Nova"/>
              <a:cs typeface="Proxima Nova"/>
              <a:sym typeface="Proxima Nova"/>
            </a:endParaRPr>
          </a:p>
          <a:p>
            <a:pPr indent="-342900" lvl="0" marL="457200" rtl="0" algn="l">
              <a:lnSpc>
                <a:spcPct val="100000"/>
              </a:lnSpc>
              <a:spcBef>
                <a:spcPts val="100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b="1" lang="en" sz="1800">
                <a:solidFill>
                  <a:schemeClr val="folHlink"/>
                </a:solidFill>
                <a:latin typeface="Proxima Nova"/>
                <a:ea typeface="Proxima Nova"/>
                <a:cs typeface="Proxima Nova"/>
                <a:sym typeface="Proxima Nova"/>
              </a:rPr>
              <a:t>infrastructure architect who codes</a:t>
            </a:r>
            <a:r>
              <a:rPr lang="en" sz="1800">
                <a:solidFill>
                  <a:schemeClr val="folHlink"/>
                </a:solidFill>
                <a:latin typeface="Proxima Nova"/>
                <a:ea typeface="Proxima Nova"/>
                <a:cs typeface="Proxima Nova"/>
                <a:sym typeface="Proxima Nova"/>
              </a:rPr>
              <a:t>: Very experienced in IaaS primitives this person usually has experience in production operations and naturally automates repetitive tasks</a:t>
            </a:r>
            <a:endParaRPr sz="1800">
              <a:solidFill>
                <a:schemeClr val="folHlink"/>
              </a:solidFill>
              <a:latin typeface="Proxima Nova"/>
              <a:ea typeface="Proxima Nova"/>
              <a:cs typeface="Proxima Nova"/>
              <a:sym typeface="Proxima Nova"/>
            </a:endParaRPr>
          </a:p>
          <a:p>
            <a:pPr indent="-342900" lvl="0" marL="457200" rtl="0" algn="l">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b="1" lang="en" sz="1800">
                <a:solidFill>
                  <a:schemeClr val="folHlink"/>
                </a:solidFill>
                <a:latin typeface="Proxima Nova"/>
                <a:ea typeface="Proxima Nova"/>
                <a:cs typeface="Proxima Nova"/>
                <a:sym typeface="Proxima Nova"/>
              </a:rPr>
              <a:t>natural automator</a:t>
            </a:r>
            <a:r>
              <a:rPr lang="en" sz="1800">
                <a:solidFill>
                  <a:schemeClr val="folHlink"/>
                </a:solidFill>
                <a:latin typeface="Proxima Nova"/>
                <a:ea typeface="Proxima Nova"/>
                <a:cs typeface="Proxima Nova"/>
                <a:sym typeface="Proxima Nova"/>
              </a:rPr>
              <a:t>: You’ll often find this person doing continuous integration and deployment (CI/CD) work, automating your current release management processes or doing system automation</a:t>
            </a:r>
            <a:endParaRPr sz="1800">
              <a:solidFill>
                <a:schemeClr val="folHlink"/>
              </a:solidFill>
              <a:latin typeface="Proxima Nova"/>
              <a:ea typeface="Proxima Nova"/>
              <a:cs typeface="Proxima Nova"/>
              <a:sym typeface="Proxima Nova"/>
            </a:endParaRPr>
          </a:p>
          <a:p>
            <a:pPr indent="-342900" lvl="0" marL="457200" rtl="0" algn="l">
              <a:lnSpc>
                <a:spcPct val="100000"/>
              </a:lnSpc>
              <a:spcBef>
                <a:spcPts val="0"/>
              </a:spcBef>
              <a:spcAft>
                <a:spcPts val="0"/>
              </a:spcAft>
              <a:buClr>
                <a:schemeClr val="folHlink"/>
              </a:buClr>
              <a:buSzPts val="1800"/>
              <a:buFont typeface="Proxima Nova"/>
              <a:buChar char="■"/>
            </a:pPr>
            <a:r>
              <a:rPr lang="en" sz="1800">
                <a:solidFill>
                  <a:schemeClr val="folHlink"/>
                </a:solidFill>
                <a:latin typeface="Proxima Nova"/>
                <a:ea typeface="Proxima Nova"/>
                <a:cs typeface="Proxima Nova"/>
                <a:sym typeface="Proxima Nova"/>
              </a:rPr>
              <a:t>The </a:t>
            </a:r>
            <a:r>
              <a:rPr b="1" lang="en" sz="1800">
                <a:solidFill>
                  <a:schemeClr val="folHlink"/>
                </a:solidFill>
                <a:latin typeface="Proxima Nova"/>
                <a:ea typeface="Proxima Nova"/>
                <a:cs typeface="Proxima Nova"/>
                <a:sym typeface="Proxima Nova"/>
              </a:rPr>
              <a:t>curious software engineer</a:t>
            </a:r>
            <a:r>
              <a:rPr lang="en" sz="1800">
                <a:solidFill>
                  <a:schemeClr val="folHlink"/>
                </a:solidFill>
                <a:latin typeface="Proxima Nova"/>
                <a:ea typeface="Proxima Nova"/>
                <a:cs typeface="Proxima Nova"/>
                <a:sym typeface="Proxima Nova"/>
              </a:rPr>
              <a:t>: You’ll find this person in an application product team which has previously solved its own platform needs by going down the stack to automate infrastructure</a:t>
            </a:r>
            <a:endParaRPr/>
          </a:p>
        </p:txBody>
      </p:sp>
      <p:sp>
        <p:nvSpPr>
          <p:cNvPr id="875" name="Google Shape;875;p65"/>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Engineer </a:t>
            </a:r>
            <a:r>
              <a:rPr b="0" lang="en"/>
              <a:t>[</a:t>
            </a:r>
            <a:r>
              <a:rPr b="0" lang="en" u="sng">
                <a:solidFill>
                  <a:schemeClr val="hlink"/>
                </a:solidFill>
                <a:hlinkClick r:id="rId3"/>
              </a:rPr>
              <a:t>Job Description</a:t>
            </a:r>
            <a:r>
              <a:rPr b="0" lang="en"/>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pic>
        <p:nvPicPr>
          <p:cNvPr id="880" name="Google Shape;880;p66"/>
          <p:cNvPicPr preferRelativeResize="0"/>
          <p:nvPr/>
        </p:nvPicPr>
        <p:blipFill rotWithShape="1">
          <a:blip r:embed="rId3">
            <a:alphaModFix/>
          </a:blip>
          <a:srcRect b="19494" l="0" r="6733" t="1833"/>
          <a:stretch/>
        </p:blipFill>
        <p:spPr>
          <a:xfrm>
            <a:off x="0" y="0"/>
            <a:ext cx="9144000" cy="5143500"/>
          </a:xfrm>
          <a:prstGeom prst="rect">
            <a:avLst/>
          </a:prstGeom>
          <a:noFill/>
          <a:ln>
            <a:noFill/>
          </a:ln>
        </p:spPr>
      </p:pic>
      <p:sp>
        <p:nvSpPr>
          <p:cNvPr id="881" name="Google Shape;881;p66"/>
          <p:cNvSpPr/>
          <p:nvPr/>
        </p:nvSpPr>
        <p:spPr>
          <a:xfrm>
            <a:off x="0" y="25"/>
            <a:ext cx="9144000" cy="5143500"/>
          </a:xfrm>
          <a:prstGeom prst="rect">
            <a:avLst/>
          </a:prstGeom>
          <a:solidFill>
            <a:srgbClr val="FFFFFF">
              <a:alpha val="91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6"/>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6"/>
          <p:cNvSpPr txBox="1"/>
          <p:nvPr/>
        </p:nvSpPr>
        <p:spPr>
          <a:xfrm>
            <a:off x="760950" y="2016300"/>
            <a:ext cx="7622100" cy="1872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1000"/>
              </a:spcAft>
              <a:buNone/>
            </a:pPr>
            <a:r>
              <a:rPr lang="en" sz="3000">
                <a:solidFill>
                  <a:schemeClr val="dk1"/>
                </a:solidFill>
                <a:latin typeface="Proxima Nova Semibold"/>
                <a:ea typeface="Proxima Nova Semibold"/>
                <a:cs typeface="Proxima Nova Semibold"/>
                <a:sym typeface="Proxima Nova Semibold"/>
              </a:rPr>
              <a:t>Your team will consist of people with the </a:t>
            </a:r>
            <a:r>
              <a:rPr b="1" lang="en" sz="3000">
                <a:solidFill>
                  <a:schemeClr val="lt2"/>
                </a:solidFill>
                <a:latin typeface="Proxima Nova"/>
                <a:ea typeface="Proxima Nova"/>
                <a:cs typeface="Proxima Nova"/>
                <a:sym typeface="Proxima Nova"/>
              </a:rPr>
              <a:t>knowledge and autonomy</a:t>
            </a:r>
            <a:r>
              <a:rPr lang="en" sz="3000">
                <a:solidFill>
                  <a:schemeClr val="dk1"/>
                </a:solidFill>
                <a:latin typeface="Proxima Nova Semibold"/>
                <a:ea typeface="Proxima Nova Semibold"/>
                <a:cs typeface="Proxima Nova Semibold"/>
                <a:sym typeface="Proxima Nova Semibold"/>
              </a:rPr>
              <a:t> to make and </a:t>
            </a:r>
            <a:r>
              <a:rPr b="1" lang="en" sz="3000">
                <a:solidFill>
                  <a:schemeClr val="lt2"/>
                </a:solidFill>
                <a:latin typeface="Proxima Nova"/>
                <a:ea typeface="Proxima Nova"/>
                <a:cs typeface="Proxima Nova"/>
                <a:sym typeface="Proxima Nova"/>
              </a:rPr>
              <a:t>quickly act</a:t>
            </a:r>
            <a:r>
              <a:rPr lang="en" sz="3000">
                <a:solidFill>
                  <a:schemeClr val="dk1"/>
                </a:solidFill>
                <a:latin typeface="Proxima Nova Semibold"/>
                <a:ea typeface="Proxima Nova Semibold"/>
                <a:cs typeface="Proxima Nova Semibold"/>
                <a:sym typeface="Proxima Nova Semibold"/>
              </a:rPr>
              <a:t> on product decisions.</a:t>
            </a:r>
            <a:endParaRPr sz="3000">
              <a:solidFill>
                <a:schemeClr val="dk1"/>
              </a:solidFill>
              <a:latin typeface="Proxima Nova Semibold"/>
              <a:ea typeface="Proxima Nova Semibold"/>
              <a:cs typeface="Proxima Nova Semibold"/>
              <a:sym typeface="Proxima Nova Semibold"/>
            </a:endParaRPr>
          </a:p>
        </p:txBody>
      </p:sp>
      <p:sp>
        <p:nvSpPr>
          <p:cNvPr id="884" name="Google Shape;884;p66"/>
          <p:cNvSpPr txBox="1"/>
          <p:nvPr/>
        </p:nvSpPr>
        <p:spPr>
          <a:xfrm>
            <a:off x="1925550" y="1559100"/>
            <a:ext cx="5292900" cy="27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WHAT WILL YOUR TEAM LOOK LIKE?</a:t>
            </a:r>
            <a:endParaRPr sz="1000">
              <a:solidFill>
                <a:schemeClr val="dk1"/>
              </a:solidFill>
              <a:latin typeface="Proxima Nova Semibold"/>
              <a:ea typeface="Proxima Nova Semibold"/>
              <a:cs typeface="Proxima Nova Semibold"/>
              <a:sym typeface="Proxima Nova Semibold"/>
            </a:endParaRPr>
          </a:p>
        </p:txBody>
      </p:sp>
      <p:grpSp>
        <p:nvGrpSpPr>
          <p:cNvPr id="885" name="Google Shape;885;p66"/>
          <p:cNvGrpSpPr/>
          <p:nvPr/>
        </p:nvGrpSpPr>
        <p:grpSpPr>
          <a:xfrm>
            <a:off x="287525" y="4854556"/>
            <a:ext cx="634914" cy="148716"/>
            <a:chOff x="1841475" y="2392725"/>
            <a:chExt cx="3928925" cy="920275"/>
          </a:xfrm>
        </p:grpSpPr>
        <p:sp>
          <p:nvSpPr>
            <p:cNvPr id="886" name="Google Shape;886;p6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94" name="Google Shape;894;p66"/>
          <p:cNvCxnSpPr/>
          <p:nvPr/>
        </p:nvCxnSpPr>
        <p:spPr>
          <a:xfrm>
            <a:off x="4202550" y="2005400"/>
            <a:ext cx="738900" cy="0"/>
          </a:xfrm>
          <a:prstGeom prst="straightConnector1">
            <a:avLst/>
          </a:prstGeom>
          <a:noFill/>
          <a:ln cap="flat" cmpd="sng" w="38100">
            <a:solidFill>
              <a:schemeClr val="lt2"/>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pic>
        <p:nvPicPr>
          <p:cNvPr descr="view@2x.jpg" id="899" name="Google Shape;899;p67"/>
          <p:cNvPicPr preferRelativeResize="0"/>
          <p:nvPr/>
        </p:nvPicPr>
        <p:blipFill rotWithShape="1">
          <a:blip r:embed="rId3">
            <a:alphaModFix amt="80000"/>
          </a:blip>
          <a:srcRect b="7856" l="0" r="0" t="7847"/>
          <a:stretch/>
        </p:blipFill>
        <p:spPr>
          <a:xfrm>
            <a:off x="0" y="0"/>
            <a:ext cx="9144000" cy="5143500"/>
          </a:xfrm>
          <a:prstGeom prst="rect">
            <a:avLst/>
          </a:prstGeom>
          <a:noFill/>
          <a:ln>
            <a:noFill/>
          </a:ln>
        </p:spPr>
      </p:pic>
      <p:sp>
        <p:nvSpPr>
          <p:cNvPr id="900" name="Google Shape;900;p67"/>
          <p:cNvSpPr/>
          <p:nvPr/>
        </p:nvSpPr>
        <p:spPr>
          <a:xfrm>
            <a:off x="0" y="0"/>
            <a:ext cx="9176400" cy="5143500"/>
          </a:xfrm>
          <a:prstGeom prst="rect">
            <a:avLst/>
          </a:prstGeom>
          <a:solidFill>
            <a:srgbClr val="00253E">
              <a:alpha val="69800"/>
            </a:srgbClr>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253E"/>
              </a:solidFill>
              <a:latin typeface="Arial"/>
              <a:ea typeface="Arial"/>
              <a:cs typeface="Arial"/>
              <a:sym typeface="Arial"/>
            </a:endParaRPr>
          </a:p>
        </p:txBody>
      </p:sp>
      <p:sp>
        <p:nvSpPr>
          <p:cNvPr id="901" name="Google Shape;901;p67"/>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7"/>
          <p:cNvSpPr txBox="1"/>
          <p:nvPr/>
        </p:nvSpPr>
        <p:spPr>
          <a:xfrm>
            <a:off x="229650" y="1376850"/>
            <a:ext cx="8684700" cy="238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200">
                <a:solidFill>
                  <a:srgbClr val="FFFFFF"/>
                </a:solidFill>
                <a:latin typeface="Proxima Nova"/>
                <a:ea typeface="Proxima Nova"/>
                <a:cs typeface="Proxima Nova"/>
                <a:sym typeface="Proxima Nova"/>
              </a:rPr>
              <a:t>Building a Path To Production</a:t>
            </a:r>
            <a:endParaRPr b="1" sz="3200">
              <a:solidFill>
                <a:srgbClr val="FFFFFF"/>
              </a:solidFill>
              <a:latin typeface="Proxima Nova"/>
              <a:ea typeface="Proxima Nova"/>
              <a:cs typeface="Proxima Nova"/>
              <a:sym typeface="Proxima Nova"/>
            </a:endParaRPr>
          </a:p>
        </p:txBody>
      </p:sp>
      <p:grpSp>
        <p:nvGrpSpPr>
          <p:cNvPr id="903" name="Google Shape;903;p67"/>
          <p:cNvGrpSpPr/>
          <p:nvPr/>
        </p:nvGrpSpPr>
        <p:grpSpPr>
          <a:xfrm>
            <a:off x="3669300" y="1711460"/>
            <a:ext cx="1805400" cy="536386"/>
            <a:chOff x="3233750" y="1711500"/>
            <a:chExt cx="1805400" cy="589500"/>
          </a:xfrm>
        </p:grpSpPr>
        <p:cxnSp>
          <p:nvCxnSpPr>
            <p:cNvPr id="904" name="Google Shape;904;p67"/>
            <p:cNvCxnSpPr/>
            <p:nvPr/>
          </p:nvCxnSpPr>
          <p:spPr>
            <a:xfrm>
              <a:off x="3252044" y="1711500"/>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905" name="Google Shape;905;p67"/>
            <p:cNvCxnSpPr/>
            <p:nvPr/>
          </p:nvCxnSpPr>
          <p:spPr>
            <a:xfrm>
              <a:off x="3233750" y="1711500"/>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906" name="Google Shape;906;p67"/>
            <p:cNvCxnSpPr/>
            <p:nvPr/>
          </p:nvCxnSpPr>
          <p:spPr>
            <a:xfrm>
              <a:off x="5020696" y="1711500"/>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907" name="Google Shape;907;p67"/>
          <p:cNvGrpSpPr/>
          <p:nvPr/>
        </p:nvGrpSpPr>
        <p:grpSpPr>
          <a:xfrm>
            <a:off x="3669300" y="3019105"/>
            <a:ext cx="1805400" cy="536386"/>
            <a:chOff x="3233750" y="2966075"/>
            <a:chExt cx="1805400" cy="589500"/>
          </a:xfrm>
        </p:grpSpPr>
        <p:cxnSp>
          <p:nvCxnSpPr>
            <p:cNvPr id="908" name="Google Shape;908;p67"/>
            <p:cNvCxnSpPr/>
            <p:nvPr/>
          </p:nvCxnSpPr>
          <p:spPr>
            <a:xfrm>
              <a:off x="3252044" y="2966075"/>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909" name="Google Shape;909;p67"/>
            <p:cNvCxnSpPr/>
            <p:nvPr/>
          </p:nvCxnSpPr>
          <p:spPr>
            <a:xfrm>
              <a:off x="3233750" y="3555575"/>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910" name="Google Shape;910;p67"/>
            <p:cNvCxnSpPr/>
            <p:nvPr/>
          </p:nvCxnSpPr>
          <p:spPr>
            <a:xfrm>
              <a:off x="5020696" y="2966075"/>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911" name="Google Shape;911;p67"/>
          <p:cNvGrpSpPr/>
          <p:nvPr/>
        </p:nvGrpSpPr>
        <p:grpSpPr>
          <a:xfrm>
            <a:off x="287525" y="4854556"/>
            <a:ext cx="634914" cy="148716"/>
            <a:chOff x="1841475" y="2392725"/>
            <a:chExt cx="3928925" cy="920275"/>
          </a:xfrm>
        </p:grpSpPr>
        <p:sp>
          <p:nvSpPr>
            <p:cNvPr id="912" name="Google Shape;912;p6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grpSp>
        <p:nvGrpSpPr>
          <p:cNvPr id="924" name="Google Shape;924;p68"/>
          <p:cNvGrpSpPr/>
          <p:nvPr/>
        </p:nvGrpSpPr>
        <p:grpSpPr>
          <a:xfrm>
            <a:off x="4720475" y="2056000"/>
            <a:ext cx="2779800" cy="2779800"/>
            <a:chOff x="4720475" y="2056000"/>
            <a:chExt cx="2779800" cy="2779800"/>
          </a:xfrm>
        </p:grpSpPr>
        <p:sp>
          <p:nvSpPr>
            <p:cNvPr id="925" name="Google Shape;925;p68"/>
            <p:cNvSpPr/>
            <p:nvPr/>
          </p:nvSpPr>
          <p:spPr>
            <a:xfrm>
              <a:off x="4720475" y="2056000"/>
              <a:ext cx="2779800" cy="27798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8"/>
            <p:cNvSpPr txBox="1"/>
            <p:nvPr/>
          </p:nvSpPr>
          <p:spPr>
            <a:xfrm>
              <a:off x="5880575" y="4516525"/>
              <a:ext cx="4596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D</a:t>
              </a:r>
              <a:endParaRPr>
                <a:solidFill>
                  <a:schemeClr val="dk1"/>
                </a:solidFill>
              </a:endParaRPr>
            </a:p>
          </p:txBody>
        </p:sp>
      </p:grpSp>
      <p:grpSp>
        <p:nvGrpSpPr>
          <p:cNvPr id="927" name="Google Shape;927;p68"/>
          <p:cNvGrpSpPr/>
          <p:nvPr/>
        </p:nvGrpSpPr>
        <p:grpSpPr>
          <a:xfrm>
            <a:off x="5177675" y="2513200"/>
            <a:ext cx="1865400" cy="1865400"/>
            <a:chOff x="5177675" y="2513200"/>
            <a:chExt cx="1865400" cy="1865400"/>
          </a:xfrm>
        </p:grpSpPr>
        <p:sp>
          <p:nvSpPr>
            <p:cNvPr id="928" name="Google Shape;928;p68"/>
            <p:cNvSpPr/>
            <p:nvPr/>
          </p:nvSpPr>
          <p:spPr>
            <a:xfrm>
              <a:off x="5177675" y="2513200"/>
              <a:ext cx="1865400" cy="18654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8"/>
            <p:cNvSpPr txBox="1"/>
            <p:nvPr/>
          </p:nvSpPr>
          <p:spPr>
            <a:xfrm>
              <a:off x="5880575" y="4079925"/>
              <a:ext cx="4596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grpSp>
      <p:grpSp>
        <p:nvGrpSpPr>
          <p:cNvPr id="930" name="Google Shape;930;p68"/>
          <p:cNvGrpSpPr/>
          <p:nvPr/>
        </p:nvGrpSpPr>
        <p:grpSpPr>
          <a:xfrm>
            <a:off x="5549825" y="2885350"/>
            <a:ext cx="1121100" cy="1121100"/>
            <a:chOff x="5549825" y="2885350"/>
            <a:chExt cx="1121100" cy="1121100"/>
          </a:xfrm>
        </p:grpSpPr>
        <p:sp>
          <p:nvSpPr>
            <p:cNvPr id="931" name="Google Shape;931;p68"/>
            <p:cNvSpPr/>
            <p:nvPr/>
          </p:nvSpPr>
          <p:spPr>
            <a:xfrm>
              <a:off x="5549825" y="2885350"/>
              <a:ext cx="1121100" cy="1121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8"/>
            <p:cNvSpPr txBox="1"/>
            <p:nvPr/>
          </p:nvSpPr>
          <p:spPr>
            <a:xfrm>
              <a:off x="5880575" y="3687325"/>
              <a:ext cx="4596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a:t>
              </a:r>
              <a:endParaRPr>
                <a:solidFill>
                  <a:schemeClr val="dk1"/>
                </a:solidFill>
              </a:endParaRPr>
            </a:p>
          </p:txBody>
        </p:sp>
      </p:grpSp>
      <p:grpSp>
        <p:nvGrpSpPr>
          <p:cNvPr id="933" name="Google Shape;933;p68"/>
          <p:cNvGrpSpPr/>
          <p:nvPr/>
        </p:nvGrpSpPr>
        <p:grpSpPr>
          <a:xfrm>
            <a:off x="5880575" y="3259300"/>
            <a:ext cx="459600" cy="373200"/>
            <a:chOff x="5880575" y="3259300"/>
            <a:chExt cx="459600" cy="373200"/>
          </a:xfrm>
        </p:grpSpPr>
        <p:sp>
          <p:nvSpPr>
            <p:cNvPr id="934" name="Google Shape;934;p68"/>
            <p:cNvSpPr/>
            <p:nvPr/>
          </p:nvSpPr>
          <p:spPr>
            <a:xfrm>
              <a:off x="5923775" y="3259300"/>
              <a:ext cx="373200" cy="373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Proxima Nova"/>
                <a:ea typeface="Proxima Nova"/>
                <a:cs typeface="Proxima Nova"/>
                <a:sym typeface="Proxima Nova"/>
              </a:endParaRPr>
            </a:p>
          </p:txBody>
        </p:sp>
        <p:sp>
          <p:nvSpPr>
            <p:cNvPr id="935" name="Google Shape;935;p68"/>
            <p:cNvSpPr txBox="1"/>
            <p:nvPr/>
          </p:nvSpPr>
          <p:spPr>
            <a:xfrm>
              <a:off x="5880575" y="3334750"/>
              <a:ext cx="4596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A</a:t>
              </a:r>
              <a:endParaRPr>
                <a:solidFill>
                  <a:schemeClr val="dk1"/>
                </a:solidFill>
              </a:endParaRPr>
            </a:p>
          </p:txBody>
        </p:sp>
      </p:grpSp>
      <p:sp>
        <p:nvSpPr>
          <p:cNvPr id="936" name="Google Shape;936;p68"/>
          <p:cNvSpPr txBox="1"/>
          <p:nvPr>
            <p:ph idx="1" type="subTitle"/>
          </p:nvPr>
        </p:nvSpPr>
        <p:spPr>
          <a:xfrm>
            <a:off x="193350" y="2274300"/>
            <a:ext cx="2751300" cy="24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layers of the app portfolio that are applicable for Pivotal Cloud Foundry (PCF) expand over time.</a:t>
            </a:r>
            <a:endParaRPr/>
          </a:p>
          <a:p>
            <a:pPr indent="0" lvl="0" marL="0" rtl="0" algn="l">
              <a:spcBef>
                <a:spcPts val="1500"/>
              </a:spcBef>
              <a:spcAft>
                <a:spcPts val="1500"/>
              </a:spcAft>
              <a:buNone/>
            </a:pPr>
            <a:r>
              <a:rPr lang="en"/>
              <a:t>PCF is deployed quickly to production infrastructure, and then extended with more resiliency, integration to enterprise systems, audited for compliance, etc.</a:t>
            </a:r>
            <a:endParaRPr/>
          </a:p>
        </p:txBody>
      </p:sp>
      <p:sp>
        <p:nvSpPr>
          <p:cNvPr id="937" name="Google Shape;937;p68"/>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“Production” + “Compliance” Are Continuums, Not Binary States</a:t>
            </a:r>
            <a:endParaRPr/>
          </a:p>
        </p:txBody>
      </p:sp>
      <p:sp>
        <p:nvSpPr>
          <p:cNvPr id="938" name="Google Shape;938;p68"/>
          <p:cNvSpPr txBox="1"/>
          <p:nvPr/>
        </p:nvSpPr>
        <p:spPr>
          <a:xfrm>
            <a:off x="3757775" y="275150"/>
            <a:ext cx="4705200" cy="1473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Proxima Nova"/>
                <a:ea typeface="Proxima Nova"/>
                <a:cs typeface="Proxima Nova"/>
                <a:sym typeface="Proxima Nova"/>
              </a:rPr>
              <a:t>Progressive Elaboration</a:t>
            </a:r>
            <a:endParaRPr b="1">
              <a:solidFill>
                <a:schemeClr val="lt2"/>
              </a:solidFill>
              <a:latin typeface="Proxima Nova"/>
              <a:ea typeface="Proxima Nova"/>
              <a:cs typeface="Proxima Nova"/>
              <a:sym typeface="Proxima Nova"/>
            </a:endParaRPr>
          </a:p>
          <a:p>
            <a:pPr indent="0" lvl="0" marL="0" rtl="0" algn="l">
              <a:spcBef>
                <a:spcPts val="0"/>
              </a:spcBef>
              <a:spcAft>
                <a:spcPts val="0"/>
              </a:spcAft>
              <a:buClr>
                <a:schemeClr val="folHlink"/>
              </a:buClr>
              <a:buSzPts val="1100"/>
              <a:buFont typeface="Arial"/>
              <a:buNone/>
            </a:pPr>
            <a:r>
              <a:rPr lang="en">
                <a:solidFill>
                  <a:schemeClr val="dk1"/>
                </a:solidFill>
                <a:latin typeface="Proxima Nova"/>
                <a:ea typeface="Proxima Nova"/>
                <a:cs typeface="Proxima Nova"/>
                <a:sym typeface="Proxima Nova"/>
              </a:rPr>
              <a:t>Moving </a:t>
            </a:r>
            <a:r>
              <a:rPr lang="en">
                <a:solidFill>
                  <a:schemeClr val="dk1"/>
                </a:solidFill>
                <a:latin typeface="Proxima Nova"/>
                <a:ea typeface="Proxima Nova"/>
                <a:cs typeface="Proxima Nova"/>
                <a:sym typeface="Proxima Nova"/>
              </a:rPr>
              <a:t>from ring to ring</a:t>
            </a:r>
            <a:r>
              <a:rPr lang="en">
                <a:solidFill>
                  <a:schemeClr val="dk1"/>
                </a:solidFill>
                <a:latin typeface="Proxima Nova"/>
                <a:ea typeface="Proxima Nova"/>
                <a:cs typeface="Proxima Nova"/>
                <a:sym typeface="Proxima Nova"/>
              </a:rPr>
              <a:t> of the app portfolio is mostly blocked by process and people. We will automate processes so they are repeatable and auditable. We will strive to ensure that manual activities (e.g. meetings) are non-blocking and occur in parallel or in arrears.</a:t>
            </a:r>
            <a:endParaRPr>
              <a:solidFill>
                <a:schemeClr val="dk2"/>
              </a:solidFill>
              <a:latin typeface="Proxima Nova"/>
              <a:ea typeface="Proxima Nova"/>
              <a:cs typeface="Proxima Nova"/>
              <a:sym typeface="Proxima Nova"/>
            </a:endParaRPr>
          </a:p>
        </p:txBody>
      </p:sp>
      <p:cxnSp>
        <p:nvCxnSpPr>
          <p:cNvPr id="939" name="Google Shape;939;p68"/>
          <p:cNvCxnSpPr>
            <a:stCxn id="935" idx="1"/>
          </p:cNvCxnSpPr>
          <p:nvPr/>
        </p:nvCxnSpPr>
        <p:spPr>
          <a:xfrm rot="10800000">
            <a:off x="5552975" y="3444700"/>
            <a:ext cx="327600" cy="1200"/>
          </a:xfrm>
          <a:prstGeom prst="straightConnector1">
            <a:avLst/>
          </a:prstGeom>
          <a:noFill/>
          <a:ln cap="flat" cmpd="sng" w="19050">
            <a:solidFill>
              <a:schemeClr val="accent2"/>
            </a:solidFill>
            <a:prstDash val="solid"/>
            <a:round/>
            <a:headEnd len="med" w="med" type="none"/>
            <a:tailEnd len="med" w="med" type="triangle"/>
          </a:ln>
        </p:spPr>
      </p:cxnSp>
      <p:cxnSp>
        <p:nvCxnSpPr>
          <p:cNvPr id="940" name="Google Shape;940;p68"/>
          <p:cNvCxnSpPr/>
          <p:nvPr/>
        </p:nvCxnSpPr>
        <p:spPr>
          <a:xfrm flipH="1" rot="10800000">
            <a:off x="6410100" y="2660350"/>
            <a:ext cx="164100" cy="279900"/>
          </a:xfrm>
          <a:prstGeom prst="straightConnector1">
            <a:avLst/>
          </a:prstGeom>
          <a:noFill/>
          <a:ln cap="flat" cmpd="sng" w="19050">
            <a:solidFill>
              <a:schemeClr val="accent2"/>
            </a:solidFill>
            <a:prstDash val="solid"/>
            <a:round/>
            <a:headEnd len="med" w="med" type="none"/>
            <a:tailEnd len="med" w="med" type="triangle"/>
          </a:ln>
        </p:spPr>
      </p:cxnSp>
      <p:cxnSp>
        <p:nvCxnSpPr>
          <p:cNvPr id="941" name="Google Shape;941;p68"/>
          <p:cNvCxnSpPr/>
          <p:nvPr/>
        </p:nvCxnSpPr>
        <p:spPr>
          <a:xfrm>
            <a:off x="7074675" y="3460725"/>
            <a:ext cx="376200" cy="0"/>
          </a:xfrm>
          <a:prstGeom prst="straightConnector1">
            <a:avLst/>
          </a:prstGeom>
          <a:noFill/>
          <a:ln cap="flat" cmpd="sng" w="19050">
            <a:solidFill>
              <a:schemeClr val="accent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500"/>
                                        <p:tgtEl>
                                          <p:spTgt spid="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500"/>
                                        <p:tgtEl>
                                          <p:spTgt spid="9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500"/>
                                        <p:tgtEl>
                                          <p:spTgt spid="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500"/>
                                        <p:tgtEl>
                                          <p:spTgt spid="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pic>
        <p:nvPicPr>
          <p:cNvPr id="946" name="Google Shape;946;p69"/>
          <p:cNvPicPr preferRelativeResize="0"/>
          <p:nvPr/>
        </p:nvPicPr>
        <p:blipFill rotWithShape="1">
          <a:blip r:embed="rId3">
            <a:alphaModFix/>
          </a:blip>
          <a:srcRect b="19494" l="0" r="6733" t="1833"/>
          <a:stretch/>
        </p:blipFill>
        <p:spPr>
          <a:xfrm>
            <a:off x="0" y="0"/>
            <a:ext cx="9144000" cy="5143500"/>
          </a:xfrm>
          <a:prstGeom prst="rect">
            <a:avLst/>
          </a:prstGeom>
          <a:noFill/>
          <a:ln>
            <a:noFill/>
          </a:ln>
        </p:spPr>
      </p:pic>
      <p:sp>
        <p:nvSpPr>
          <p:cNvPr id="947" name="Google Shape;947;p69"/>
          <p:cNvSpPr/>
          <p:nvPr/>
        </p:nvSpPr>
        <p:spPr>
          <a:xfrm>
            <a:off x="0" y="25"/>
            <a:ext cx="9144000" cy="5143500"/>
          </a:xfrm>
          <a:prstGeom prst="rect">
            <a:avLst/>
          </a:prstGeom>
          <a:solidFill>
            <a:srgbClr val="FFFFFF">
              <a:alpha val="91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9"/>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9"/>
          <p:cNvSpPr txBox="1"/>
          <p:nvPr/>
        </p:nvSpPr>
        <p:spPr>
          <a:xfrm>
            <a:off x="760950" y="2016300"/>
            <a:ext cx="7622100" cy="18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Your platform product team will build a </a:t>
            </a:r>
            <a:r>
              <a:rPr b="1" lang="en" sz="3000">
                <a:solidFill>
                  <a:schemeClr val="lt2"/>
                </a:solidFill>
                <a:latin typeface="Proxima Nova"/>
                <a:ea typeface="Proxima Nova"/>
                <a:cs typeface="Proxima Nova"/>
                <a:sym typeface="Proxima Nova"/>
              </a:rPr>
              <a:t>minimally viable product</a:t>
            </a:r>
            <a:r>
              <a:rPr lang="en" sz="3000">
                <a:solidFill>
                  <a:schemeClr val="dk1"/>
                </a:solidFill>
                <a:latin typeface="Proxima Nova Semibold"/>
                <a:ea typeface="Proxima Nova Semibold"/>
                <a:cs typeface="Proxima Nova Semibold"/>
                <a:sym typeface="Proxima Nova Semibold"/>
              </a:rPr>
              <a:t> to start. An application should be able to </a:t>
            </a:r>
            <a:r>
              <a:rPr b="1" lang="en" sz="3000">
                <a:solidFill>
                  <a:schemeClr val="lt2"/>
                </a:solidFill>
                <a:latin typeface="Proxima Nova"/>
                <a:ea typeface="Proxima Nova"/>
                <a:cs typeface="Proxima Nova"/>
                <a:sym typeface="Proxima Nova"/>
              </a:rPr>
              <a:t>go to “production”</a:t>
            </a:r>
            <a:r>
              <a:rPr lang="en" sz="3000">
                <a:solidFill>
                  <a:schemeClr val="dk1"/>
                </a:solidFill>
                <a:latin typeface="Proxima Nova Semibold"/>
                <a:ea typeface="Proxima Nova Semibold"/>
                <a:cs typeface="Proxima Nova Semibold"/>
                <a:sym typeface="Proxima Nova Semibold"/>
              </a:rPr>
              <a:t> on it.</a:t>
            </a:r>
            <a:endParaRPr sz="3000">
              <a:solidFill>
                <a:schemeClr val="dk1"/>
              </a:solidFill>
              <a:latin typeface="Proxima Nova Semibold"/>
              <a:ea typeface="Proxima Nova Semibold"/>
              <a:cs typeface="Proxima Nova Semibold"/>
              <a:sym typeface="Proxima Nova Semibold"/>
            </a:endParaRPr>
          </a:p>
        </p:txBody>
      </p:sp>
      <p:sp>
        <p:nvSpPr>
          <p:cNvPr id="950" name="Google Shape;950;p69"/>
          <p:cNvSpPr txBox="1"/>
          <p:nvPr/>
        </p:nvSpPr>
        <p:spPr>
          <a:xfrm>
            <a:off x="1925550" y="1559100"/>
            <a:ext cx="5292900" cy="27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HOW TO BUILD A PATH TO PRODUCTION?</a:t>
            </a:r>
            <a:endParaRPr sz="1000">
              <a:solidFill>
                <a:schemeClr val="dk1"/>
              </a:solidFill>
              <a:latin typeface="Proxima Nova Semibold"/>
              <a:ea typeface="Proxima Nova Semibold"/>
              <a:cs typeface="Proxima Nova Semibold"/>
              <a:sym typeface="Proxima Nova Semibold"/>
            </a:endParaRPr>
          </a:p>
        </p:txBody>
      </p:sp>
      <p:grpSp>
        <p:nvGrpSpPr>
          <p:cNvPr id="951" name="Google Shape;951;p69"/>
          <p:cNvGrpSpPr/>
          <p:nvPr/>
        </p:nvGrpSpPr>
        <p:grpSpPr>
          <a:xfrm>
            <a:off x="287525" y="4854556"/>
            <a:ext cx="634914" cy="148716"/>
            <a:chOff x="1841475" y="2392725"/>
            <a:chExt cx="3928925" cy="920275"/>
          </a:xfrm>
        </p:grpSpPr>
        <p:sp>
          <p:nvSpPr>
            <p:cNvPr id="952" name="Google Shape;952;p6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0" name="Google Shape;960;p69"/>
          <p:cNvCxnSpPr/>
          <p:nvPr/>
        </p:nvCxnSpPr>
        <p:spPr>
          <a:xfrm>
            <a:off x="4202550" y="2005400"/>
            <a:ext cx="738900" cy="0"/>
          </a:xfrm>
          <a:prstGeom prst="straightConnector1">
            <a:avLst/>
          </a:prstGeom>
          <a:noFill/>
          <a:ln cap="flat" cmpd="sng" w="38100">
            <a:solidFill>
              <a:schemeClr val="lt2"/>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pic>
        <p:nvPicPr>
          <p:cNvPr id="965" name="Google Shape;965;p70"/>
          <p:cNvPicPr preferRelativeResize="0"/>
          <p:nvPr/>
        </p:nvPicPr>
        <p:blipFill rotWithShape="1">
          <a:blip r:embed="rId3">
            <a:alphaModFix/>
          </a:blip>
          <a:srcRect b="19494" l="0" r="6733" t="1833"/>
          <a:stretch/>
        </p:blipFill>
        <p:spPr>
          <a:xfrm>
            <a:off x="0" y="0"/>
            <a:ext cx="9144000" cy="5143500"/>
          </a:xfrm>
          <a:prstGeom prst="rect">
            <a:avLst/>
          </a:prstGeom>
          <a:noFill/>
          <a:ln>
            <a:noFill/>
          </a:ln>
        </p:spPr>
      </p:pic>
      <p:sp>
        <p:nvSpPr>
          <p:cNvPr id="966" name="Google Shape;966;p70"/>
          <p:cNvSpPr/>
          <p:nvPr/>
        </p:nvSpPr>
        <p:spPr>
          <a:xfrm>
            <a:off x="0" y="25"/>
            <a:ext cx="9144000" cy="5143500"/>
          </a:xfrm>
          <a:prstGeom prst="rect">
            <a:avLst/>
          </a:prstGeom>
          <a:solidFill>
            <a:srgbClr val="FFFFFF">
              <a:alpha val="91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0"/>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0"/>
          <p:cNvSpPr txBox="1"/>
          <p:nvPr/>
        </p:nvSpPr>
        <p:spPr>
          <a:xfrm>
            <a:off x="506100" y="2016300"/>
            <a:ext cx="8131800" cy="18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Your platform’s expansion will be driven by the platform team based on </a:t>
            </a:r>
            <a:r>
              <a:rPr lang="en" sz="3000">
                <a:solidFill>
                  <a:schemeClr val="dk1"/>
                </a:solidFill>
                <a:latin typeface="Proxima Nova Semibold"/>
                <a:ea typeface="Proxima Nova Semibold"/>
                <a:cs typeface="Proxima Nova Semibold"/>
                <a:sym typeface="Proxima Nova Semibold"/>
              </a:rPr>
              <a:t>validated learning of </a:t>
            </a:r>
            <a:r>
              <a:rPr b="1" lang="en" sz="3000">
                <a:solidFill>
                  <a:schemeClr val="lt2"/>
                </a:solidFill>
                <a:latin typeface="Proxima Nova"/>
                <a:ea typeface="Proxima Nova"/>
                <a:cs typeface="Proxima Nova"/>
                <a:sym typeface="Proxima Nova"/>
              </a:rPr>
              <a:t>application product team needs </a:t>
            </a:r>
            <a:r>
              <a:rPr lang="en" sz="3000">
                <a:solidFill>
                  <a:schemeClr val="dk1"/>
                </a:solidFill>
                <a:latin typeface="Proxima Nova Semibold"/>
                <a:ea typeface="Proxima Nova Semibold"/>
                <a:cs typeface="Proxima Nova Semibold"/>
                <a:sym typeface="Proxima Nova Semibold"/>
              </a:rPr>
              <a:t>and </a:t>
            </a:r>
            <a:r>
              <a:rPr b="1" lang="en" sz="3000">
                <a:solidFill>
                  <a:schemeClr val="lt2"/>
                </a:solidFill>
                <a:latin typeface="Proxima Nova"/>
                <a:ea typeface="Proxima Nova"/>
                <a:cs typeface="Proxima Nova"/>
                <a:sym typeface="Proxima Nova"/>
              </a:rPr>
              <a:t>strategic objectives for workload transfers</a:t>
            </a:r>
            <a:r>
              <a:rPr lang="en" sz="3000">
                <a:solidFill>
                  <a:schemeClr val="dk1"/>
                </a:solidFill>
                <a:latin typeface="Proxima Nova Semibold"/>
                <a:ea typeface="Proxima Nova Semibold"/>
                <a:cs typeface="Proxima Nova Semibold"/>
                <a:sym typeface="Proxima Nova Semibold"/>
              </a:rPr>
              <a:t>.</a:t>
            </a:r>
            <a:endParaRPr sz="3000">
              <a:solidFill>
                <a:schemeClr val="dk1"/>
              </a:solidFill>
              <a:latin typeface="Proxima Nova Semibold"/>
              <a:ea typeface="Proxima Nova Semibold"/>
              <a:cs typeface="Proxima Nova Semibold"/>
              <a:sym typeface="Proxima Nova Semibold"/>
            </a:endParaRPr>
          </a:p>
        </p:txBody>
      </p:sp>
      <p:sp>
        <p:nvSpPr>
          <p:cNvPr id="969" name="Google Shape;969;p70"/>
          <p:cNvSpPr txBox="1"/>
          <p:nvPr/>
        </p:nvSpPr>
        <p:spPr>
          <a:xfrm>
            <a:off x="1925550" y="1559100"/>
            <a:ext cx="5292900" cy="27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HOW TO BUILD A PATH TO PRODUCTION?</a:t>
            </a:r>
            <a:endParaRPr sz="1000">
              <a:solidFill>
                <a:schemeClr val="dk1"/>
              </a:solidFill>
              <a:latin typeface="Proxima Nova Semibold"/>
              <a:ea typeface="Proxima Nova Semibold"/>
              <a:cs typeface="Proxima Nova Semibold"/>
              <a:sym typeface="Proxima Nova Semibold"/>
            </a:endParaRPr>
          </a:p>
        </p:txBody>
      </p:sp>
      <p:grpSp>
        <p:nvGrpSpPr>
          <p:cNvPr id="970" name="Google Shape;970;p70"/>
          <p:cNvGrpSpPr/>
          <p:nvPr/>
        </p:nvGrpSpPr>
        <p:grpSpPr>
          <a:xfrm>
            <a:off x="287525" y="4854556"/>
            <a:ext cx="634914" cy="148716"/>
            <a:chOff x="1841475" y="2392725"/>
            <a:chExt cx="3928925" cy="920275"/>
          </a:xfrm>
        </p:grpSpPr>
        <p:sp>
          <p:nvSpPr>
            <p:cNvPr id="971" name="Google Shape;971;p7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79" name="Google Shape;979;p70"/>
          <p:cNvCxnSpPr/>
          <p:nvPr/>
        </p:nvCxnSpPr>
        <p:spPr>
          <a:xfrm>
            <a:off x="4202550" y="2005400"/>
            <a:ext cx="738900" cy="0"/>
          </a:xfrm>
          <a:prstGeom prst="straightConnector1">
            <a:avLst/>
          </a:prstGeom>
          <a:noFill/>
          <a:ln cap="flat" cmpd="sng" w="38100">
            <a:solidFill>
              <a:schemeClr val="lt2"/>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pic>
        <p:nvPicPr>
          <p:cNvPr id="984" name="Google Shape;984;p71"/>
          <p:cNvPicPr preferRelativeResize="0"/>
          <p:nvPr/>
        </p:nvPicPr>
        <p:blipFill rotWithShape="1">
          <a:blip r:embed="rId3">
            <a:alphaModFix/>
          </a:blip>
          <a:srcRect b="19494" l="0" r="6733" t="1833"/>
          <a:stretch/>
        </p:blipFill>
        <p:spPr>
          <a:xfrm>
            <a:off x="0" y="0"/>
            <a:ext cx="9144000" cy="5143500"/>
          </a:xfrm>
          <a:prstGeom prst="rect">
            <a:avLst/>
          </a:prstGeom>
          <a:noFill/>
          <a:ln>
            <a:noFill/>
          </a:ln>
        </p:spPr>
      </p:pic>
      <p:sp>
        <p:nvSpPr>
          <p:cNvPr id="985" name="Google Shape;985;p71"/>
          <p:cNvSpPr/>
          <p:nvPr/>
        </p:nvSpPr>
        <p:spPr>
          <a:xfrm>
            <a:off x="0" y="25"/>
            <a:ext cx="9144000" cy="5143500"/>
          </a:xfrm>
          <a:prstGeom prst="rect">
            <a:avLst/>
          </a:prstGeom>
          <a:solidFill>
            <a:srgbClr val="FFFFFF">
              <a:alpha val="91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1"/>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71"/>
          <p:cNvSpPr txBox="1"/>
          <p:nvPr/>
        </p:nvSpPr>
        <p:spPr>
          <a:xfrm>
            <a:off x="1925550" y="1559100"/>
            <a:ext cx="5292900" cy="27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HOW TO BUILD A PATH TO PRODUCTION?</a:t>
            </a:r>
            <a:endParaRPr sz="1000">
              <a:solidFill>
                <a:schemeClr val="dk1"/>
              </a:solidFill>
              <a:latin typeface="Proxima Nova Semibold"/>
              <a:ea typeface="Proxima Nova Semibold"/>
              <a:cs typeface="Proxima Nova Semibold"/>
              <a:sym typeface="Proxima Nova Semibold"/>
            </a:endParaRPr>
          </a:p>
        </p:txBody>
      </p:sp>
      <p:grpSp>
        <p:nvGrpSpPr>
          <p:cNvPr id="988" name="Google Shape;988;p71"/>
          <p:cNvGrpSpPr/>
          <p:nvPr/>
        </p:nvGrpSpPr>
        <p:grpSpPr>
          <a:xfrm>
            <a:off x="287525" y="4854556"/>
            <a:ext cx="634914" cy="148716"/>
            <a:chOff x="1841475" y="2392725"/>
            <a:chExt cx="3928925" cy="920275"/>
          </a:xfrm>
        </p:grpSpPr>
        <p:sp>
          <p:nvSpPr>
            <p:cNvPr id="989" name="Google Shape;989;p7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7" name="Google Shape;997;p71"/>
          <p:cNvCxnSpPr/>
          <p:nvPr/>
        </p:nvCxnSpPr>
        <p:spPr>
          <a:xfrm>
            <a:off x="4202550" y="2005400"/>
            <a:ext cx="738900" cy="0"/>
          </a:xfrm>
          <a:prstGeom prst="straightConnector1">
            <a:avLst/>
          </a:prstGeom>
          <a:noFill/>
          <a:ln cap="flat" cmpd="sng" w="38100">
            <a:solidFill>
              <a:schemeClr val="lt2"/>
            </a:solidFill>
            <a:prstDash val="solid"/>
            <a:round/>
            <a:headEnd len="sm" w="sm" type="none"/>
            <a:tailEnd len="sm" w="sm" type="none"/>
          </a:ln>
        </p:spPr>
      </p:cxnSp>
      <p:sp>
        <p:nvSpPr>
          <p:cNvPr id="998" name="Google Shape;998;p71"/>
          <p:cNvSpPr txBox="1"/>
          <p:nvPr/>
        </p:nvSpPr>
        <p:spPr>
          <a:xfrm>
            <a:off x="760950" y="2045167"/>
            <a:ext cx="7622100" cy="18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1000"/>
              </a:spcAft>
              <a:buClr>
                <a:srgbClr val="000000"/>
              </a:buClr>
              <a:buSzPts val="1100"/>
              <a:buFont typeface="Arial"/>
              <a:buNone/>
            </a:pPr>
            <a:r>
              <a:rPr lang="en" sz="3000">
                <a:solidFill>
                  <a:schemeClr val="dk1"/>
                </a:solidFill>
                <a:latin typeface="Proxima Nova Semibold"/>
                <a:ea typeface="Proxima Nova Semibold"/>
                <a:cs typeface="Proxima Nova Semibold"/>
                <a:sym typeface="Proxima Nova Semibold"/>
              </a:rPr>
              <a:t>Your platform team </a:t>
            </a:r>
            <a:r>
              <a:rPr b="1" lang="en" sz="3000">
                <a:solidFill>
                  <a:schemeClr val="lt2"/>
                </a:solidFill>
                <a:latin typeface="Proxima Nova"/>
                <a:ea typeface="Proxima Nova"/>
                <a:cs typeface="Proxima Nova"/>
                <a:sym typeface="Proxima Nova"/>
              </a:rPr>
              <a:t>partner</a:t>
            </a:r>
            <a:r>
              <a:rPr b="1" lang="en" sz="3000">
                <a:solidFill>
                  <a:schemeClr val="lt2"/>
                </a:solidFill>
                <a:latin typeface="Proxima Nova"/>
                <a:ea typeface="Proxima Nova"/>
                <a:cs typeface="Proxima Nova"/>
                <a:sym typeface="Proxima Nova"/>
              </a:rPr>
              <a:t>s</a:t>
            </a:r>
            <a:r>
              <a:rPr lang="en" sz="3000">
                <a:solidFill>
                  <a:schemeClr val="dk1"/>
                </a:solidFill>
                <a:latin typeface="Proxima Nova Semibold"/>
                <a:ea typeface="Proxima Nova Semibold"/>
                <a:cs typeface="Proxima Nova Semibold"/>
                <a:sym typeface="Proxima Nova Semibold"/>
              </a:rPr>
              <a:t> with stakeholders to create a culture of continuous improvement.</a:t>
            </a:r>
            <a:endParaRPr sz="30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002" name="Shape 1002"/>
        <p:cNvGrpSpPr/>
        <p:nvPr/>
      </p:nvGrpSpPr>
      <p:grpSpPr>
        <a:xfrm>
          <a:off x="0" y="0"/>
          <a:ext cx="0" cy="0"/>
          <a:chOff x="0" y="0"/>
          <a:chExt cx="0" cy="0"/>
        </a:xfrm>
      </p:grpSpPr>
      <p:pic>
        <p:nvPicPr>
          <p:cNvPr id="1003" name="Google Shape;1003;p72"/>
          <p:cNvPicPr preferRelativeResize="0"/>
          <p:nvPr/>
        </p:nvPicPr>
        <p:blipFill rotWithShape="1">
          <a:blip r:embed="rId3">
            <a:alphaModFix amt="10000"/>
          </a:blip>
          <a:srcRect b="7862" l="0" r="0" t="7862"/>
          <a:stretch/>
        </p:blipFill>
        <p:spPr>
          <a:xfrm>
            <a:off x="0" y="0"/>
            <a:ext cx="9144000" cy="5143500"/>
          </a:xfrm>
          <a:prstGeom prst="rect">
            <a:avLst/>
          </a:prstGeom>
          <a:noFill/>
          <a:ln>
            <a:noFill/>
          </a:ln>
        </p:spPr>
      </p:pic>
      <p:sp>
        <p:nvSpPr>
          <p:cNvPr id="1004" name="Google Shape;1004;p72"/>
          <p:cNvSpPr txBox="1"/>
          <p:nvPr/>
        </p:nvSpPr>
        <p:spPr>
          <a:xfrm>
            <a:off x="503400" y="2538500"/>
            <a:ext cx="8137200" cy="15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and Runs Software</a:t>
            </a:r>
            <a:endParaRPr sz="2500">
              <a:solidFill>
                <a:srgbClr val="00253E"/>
              </a:solidFill>
              <a:latin typeface="Proxima Nova"/>
              <a:ea typeface="Proxima Nova"/>
              <a:cs typeface="Proxima Nova"/>
              <a:sym typeface="Proxima Nova"/>
            </a:endParaRPr>
          </a:p>
        </p:txBody>
      </p:sp>
      <p:cxnSp>
        <p:nvCxnSpPr>
          <p:cNvPr id="1005" name="Google Shape;1005;p72"/>
          <p:cNvCxnSpPr/>
          <p:nvPr/>
        </p:nvCxnSpPr>
        <p:spPr>
          <a:xfrm>
            <a:off x="4202550" y="2323836"/>
            <a:ext cx="738900" cy="0"/>
          </a:xfrm>
          <a:prstGeom prst="straightConnector1">
            <a:avLst/>
          </a:prstGeom>
          <a:noFill/>
          <a:ln cap="flat" cmpd="sng" w="38100">
            <a:solidFill>
              <a:srgbClr val="F7DC5F"/>
            </a:solidFill>
            <a:prstDash val="solid"/>
            <a:round/>
            <a:headEnd len="sm" w="sm" type="none"/>
            <a:tailEnd len="sm" w="sm" type="none"/>
          </a:ln>
        </p:spPr>
      </p:cxnSp>
      <p:grpSp>
        <p:nvGrpSpPr>
          <p:cNvPr id="1006" name="Google Shape;1006;p72"/>
          <p:cNvGrpSpPr/>
          <p:nvPr/>
        </p:nvGrpSpPr>
        <p:grpSpPr>
          <a:xfrm>
            <a:off x="3681215" y="1516127"/>
            <a:ext cx="1866239" cy="437131"/>
            <a:chOff x="1841475" y="2392725"/>
            <a:chExt cx="3928925" cy="920275"/>
          </a:xfrm>
        </p:grpSpPr>
        <p:sp>
          <p:nvSpPr>
            <p:cNvPr id="1007" name="Google Shape;1007;p7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72"/>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00253E"/>
                </a:solidFill>
                <a:latin typeface="Proxima Nova"/>
                <a:ea typeface="Proxima Nova"/>
                <a:cs typeface="Proxima Nova"/>
                <a:sym typeface="Proxima Nova"/>
              </a:rPr>
              <a:t>© Copyright 2017 Pivotal Software, Inc. All rights Reserved.</a:t>
            </a:r>
            <a:endParaRPr sz="600">
              <a:solidFill>
                <a:srgbClr val="00253E"/>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pic>
        <p:nvPicPr>
          <p:cNvPr id="613" name="Google Shape;613;p48"/>
          <p:cNvPicPr preferRelativeResize="0"/>
          <p:nvPr/>
        </p:nvPicPr>
        <p:blipFill rotWithShape="1">
          <a:blip r:embed="rId3">
            <a:alphaModFix/>
          </a:blip>
          <a:srcRect b="0" l="0" r="0" t="24902"/>
          <a:stretch/>
        </p:blipFill>
        <p:spPr>
          <a:xfrm>
            <a:off x="0" y="0"/>
            <a:ext cx="9144000" cy="5143500"/>
          </a:xfrm>
          <a:prstGeom prst="rect">
            <a:avLst/>
          </a:prstGeom>
          <a:noFill/>
          <a:ln>
            <a:noFill/>
          </a:ln>
        </p:spPr>
      </p:pic>
      <p:sp>
        <p:nvSpPr>
          <p:cNvPr id="614" name="Google Shape;614;p48"/>
          <p:cNvSpPr/>
          <p:nvPr/>
        </p:nvSpPr>
        <p:spPr>
          <a:xfrm>
            <a:off x="0" y="200"/>
            <a:ext cx="9144000" cy="5143500"/>
          </a:xfrm>
          <a:prstGeom prst="rect">
            <a:avLst/>
          </a:prstGeom>
          <a:solidFill>
            <a:srgbClr val="00253E">
              <a:alpha val="70000"/>
            </a:srgbClr>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253E"/>
              </a:solidFill>
              <a:latin typeface="Arial"/>
              <a:ea typeface="Arial"/>
              <a:cs typeface="Arial"/>
              <a:sym typeface="Arial"/>
            </a:endParaRPr>
          </a:p>
        </p:txBody>
      </p:sp>
      <p:sp>
        <p:nvSpPr>
          <p:cNvPr id="615" name="Google Shape;615;p48"/>
          <p:cNvSpPr/>
          <p:nvPr/>
        </p:nvSpPr>
        <p:spPr>
          <a:xfrm>
            <a:off x="1387350" y="1575450"/>
            <a:ext cx="6369300" cy="19926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Clr>
                <a:schemeClr val="folHlink"/>
              </a:buClr>
              <a:buFont typeface="Arial"/>
              <a:buNone/>
            </a:pPr>
            <a:r>
              <a:rPr b="1" lang="en" sz="3000">
                <a:solidFill>
                  <a:srgbClr val="FFFFFF"/>
                </a:solidFill>
                <a:latin typeface="Proxima Nova"/>
                <a:ea typeface="Proxima Nova"/>
                <a:cs typeface="Proxima Nova"/>
                <a:sym typeface="Proxima Nova"/>
              </a:rPr>
              <a:t>“</a:t>
            </a:r>
            <a:r>
              <a:rPr lang="en" sz="3000">
                <a:solidFill>
                  <a:srgbClr val="FFFFFF"/>
                </a:solidFill>
                <a:latin typeface="Proxima Nova"/>
                <a:ea typeface="Proxima Nova"/>
                <a:cs typeface="Proxima Nova"/>
                <a:sym typeface="Proxima Nova"/>
              </a:rPr>
              <a:t>Success is a </a:t>
            </a:r>
            <a:r>
              <a:rPr b="1" lang="en" sz="3000">
                <a:solidFill>
                  <a:srgbClr val="FFFFFF"/>
                </a:solidFill>
                <a:latin typeface="Proxima Nova"/>
                <a:ea typeface="Proxima Nova"/>
                <a:cs typeface="Proxima Nova"/>
                <a:sym typeface="Proxima Nova"/>
              </a:rPr>
              <a:t>Platform Product</a:t>
            </a:r>
            <a:r>
              <a:rPr lang="en" sz="3000">
                <a:solidFill>
                  <a:srgbClr val="FFFFFF"/>
                </a:solidFill>
                <a:latin typeface="Proxima Nova"/>
                <a:ea typeface="Proxima Nova"/>
                <a:cs typeface="Proxima Nova"/>
                <a:sym typeface="Proxima Nova"/>
              </a:rPr>
              <a:t>, a</a:t>
            </a:r>
            <a:r>
              <a:rPr b="1" lang="en" sz="3000">
                <a:solidFill>
                  <a:srgbClr val="FFFFFF"/>
                </a:solidFill>
                <a:latin typeface="Proxima Nova"/>
                <a:ea typeface="Proxima Nova"/>
                <a:cs typeface="Proxima Nova"/>
                <a:sym typeface="Proxima Nova"/>
              </a:rPr>
              <a:t> Balanced Team</a:t>
            </a:r>
            <a:r>
              <a:rPr lang="en" sz="3000">
                <a:solidFill>
                  <a:srgbClr val="FFFFFF"/>
                </a:solidFill>
                <a:latin typeface="Proxima Nova"/>
                <a:ea typeface="Proxima Nova"/>
                <a:cs typeface="Proxima Nova"/>
                <a:sym typeface="Proxima Nova"/>
              </a:rPr>
              <a:t>,</a:t>
            </a:r>
            <a:endParaRPr sz="3000">
              <a:solidFill>
                <a:srgbClr val="FFFFFF"/>
              </a:solidFill>
              <a:latin typeface="Proxima Nova"/>
              <a:ea typeface="Proxima Nova"/>
              <a:cs typeface="Proxima Nova"/>
              <a:sym typeface="Proxima Nova"/>
            </a:endParaRPr>
          </a:p>
          <a:p>
            <a:pPr indent="0" lvl="0" marL="0" rtl="0" algn="ctr">
              <a:lnSpc>
                <a:spcPct val="130000"/>
              </a:lnSpc>
              <a:spcBef>
                <a:spcPts val="0"/>
              </a:spcBef>
              <a:spcAft>
                <a:spcPts val="0"/>
              </a:spcAft>
              <a:buClr>
                <a:schemeClr val="folHlink"/>
              </a:buClr>
              <a:buSzPts val="1100"/>
              <a:buFont typeface="Arial"/>
              <a:buNone/>
            </a:pPr>
            <a:r>
              <a:rPr lang="en" sz="3000">
                <a:solidFill>
                  <a:srgbClr val="FFFFFF"/>
                </a:solidFill>
                <a:latin typeface="Proxima Nova"/>
                <a:ea typeface="Proxima Nova"/>
                <a:cs typeface="Proxima Nova"/>
                <a:sym typeface="Proxima Nova"/>
              </a:rPr>
              <a:t>and a</a:t>
            </a:r>
            <a:r>
              <a:rPr b="1" lang="en" sz="3000">
                <a:solidFill>
                  <a:srgbClr val="FFFFFF"/>
                </a:solidFill>
                <a:latin typeface="Proxima Nova"/>
                <a:ea typeface="Proxima Nova"/>
                <a:cs typeface="Proxima Nova"/>
                <a:sym typeface="Proxima Nova"/>
              </a:rPr>
              <a:t> Path to Production</a:t>
            </a:r>
            <a:r>
              <a:rPr b="1" lang="en" sz="3000">
                <a:solidFill>
                  <a:srgbClr val="FFFFFF"/>
                </a:solidFill>
                <a:latin typeface="Proxima Nova"/>
                <a:ea typeface="Proxima Nova"/>
                <a:cs typeface="Proxima Nova"/>
                <a:sym typeface="Proxima Nova"/>
              </a:rPr>
              <a:t>”</a:t>
            </a:r>
            <a:endParaRPr b="1" sz="3000">
              <a:solidFill>
                <a:srgbClr val="FFFFFF"/>
              </a:solidFill>
              <a:latin typeface="Proxima Nova"/>
              <a:ea typeface="Proxima Nova"/>
              <a:cs typeface="Proxima Nova"/>
              <a:sym typeface="Proxima Nova"/>
            </a:endParaRPr>
          </a:p>
        </p:txBody>
      </p:sp>
      <p:grpSp>
        <p:nvGrpSpPr>
          <p:cNvPr id="616" name="Google Shape;616;p48"/>
          <p:cNvGrpSpPr/>
          <p:nvPr/>
        </p:nvGrpSpPr>
        <p:grpSpPr>
          <a:xfrm>
            <a:off x="287525" y="4854556"/>
            <a:ext cx="634914" cy="148716"/>
            <a:chOff x="1841475" y="2392725"/>
            <a:chExt cx="3928925" cy="920275"/>
          </a:xfrm>
        </p:grpSpPr>
        <p:sp>
          <p:nvSpPr>
            <p:cNvPr id="617" name="Google Shape;617;p4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48"/>
          <p:cNvGrpSpPr/>
          <p:nvPr/>
        </p:nvGrpSpPr>
        <p:grpSpPr>
          <a:xfrm>
            <a:off x="3670095" y="1427253"/>
            <a:ext cx="1803817" cy="2206840"/>
            <a:chOff x="1007275" y="1371817"/>
            <a:chExt cx="4345500" cy="2303350"/>
          </a:xfrm>
        </p:grpSpPr>
        <p:cxnSp>
          <p:nvCxnSpPr>
            <p:cNvPr id="626" name="Google Shape;626;p48"/>
            <p:cNvCxnSpPr/>
            <p:nvPr/>
          </p:nvCxnSpPr>
          <p:spPr>
            <a:xfrm>
              <a:off x="1007275" y="1371817"/>
              <a:ext cx="4345500" cy="0"/>
            </a:xfrm>
            <a:prstGeom prst="straightConnector1">
              <a:avLst/>
            </a:prstGeom>
            <a:noFill/>
            <a:ln cap="flat" cmpd="sng" w="38100">
              <a:solidFill>
                <a:schemeClr val="lt2"/>
              </a:solidFill>
              <a:prstDash val="solid"/>
              <a:round/>
              <a:headEnd len="med" w="med" type="none"/>
              <a:tailEnd len="med" w="med" type="none"/>
            </a:ln>
          </p:spPr>
        </p:cxnSp>
        <p:cxnSp>
          <p:nvCxnSpPr>
            <p:cNvPr id="627" name="Google Shape;627;p48"/>
            <p:cNvCxnSpPr/>
            <p:nvPr/>
          </p:nvCxnSpPr>
          <p:spPr>
            <a:xfrm>
              <a:off x="1007275" y="3675167"/>
              <a:ext cx="4345500" cy="0"/>
            </a:xfrm>
            <a:prstGeom prst="straightConnector1">
              <a:avLst/>
            </a:prstGeom>
            <a:noFill/>
            <a:ln cap="flat" cmpd="sng" w="38100">
              <a:solidFill>
                <a:schemeClr val="lt2"/>
              </a:solidFill>
              <a:prstDash val="solid"/>
              <a:round/>
              <a:headEnd len="med" w="med" type="none"/>
              <a:tailEnd len="med" w="med" type="none"/>
            </a:ln>
          </p:spPr>
        </p:cxnSp>
      </p:grpSp>
      <p:sp>
        <p:nvSpPr>
          <p:cNvPr id="628" name="Google Shape;628;p48"/>
          <p:cNvSpPr txBox="1"/>
          <p:nvPr/>
        </p:nvSpPr>
        <p:spPr>
          <a:xfrm>
            <a:off x="229650" y="3519500"/>
            <a:ext cx="8684700" cy="148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FFFFFF"/>
                </a:solidFill>
                <a:latin typeface="Proxima Nova"/>
                <a:ea typeface="Proxima Nova"/>
                <a:cs typeface="Proxima Nova"/>
                <a:sym typeface="Proxima Nova"/>
              </a:rPr>
              <a:t>(Success is NOT installation of PCF; that is easy)</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49"/>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platform is always evolving</a:t>
            </a:r>
            <a:endParaRPr/>
          </a:p>
        </p:txBody>
      </p:sp>
      <p:grpSp>
        <p:nvGrpSpPr>
          <p:cNvPr id="634" name="Google Shape;634;p49"/>
          <p:cNvGrpSpPr/>
          <p:nvPr/>
        </p:nvGrpSpPr>
        <p:grpSpPr>
          <a:xfrm>
            <a:off x="2302954" y="1271406"/>
            <a:ext cx="3643152" cy="2832404"/>
            <a:chOff x="4782850" y="3016425"/>
            <a:chExt cx="231850" cy="190250"/>
          </a:xfrm>
        </p:grpSpPr>
        <p:sp>
          <p:nvSpPr>
            <p:cNvPr id="635" name="Google Shape;635;p49"/>
            <p:cNvSpPr/>
            <p:nvPr/>
          </p:nvSpPr>
          <p:spPr>
            <a:xfrm>
              <a:off x="4813325" y="3049850"/>
              <a:ext cx="49325" cy="102350"/>
            </a:xfrm>
            <a:custGeom>
              <a:rect b="b" l="l" r="r" t="t"/>
              <a:pathLst>
                <a:path extrusionOk="0" h="4094" w="1973">
                  <a:moveTo>
                    <a:pt x="1271" y="0"/>
                  </a:moveTo>
                  <a:cubicBezTo>
                    <a:pt x="486" y="535"/>
                    <a:pt x="1" y="1437"/>
                    <a:pt x="1" y="2456"/>
                  </a:cubicBezTo>
                  <a:cubicBezTo>
                    <a:pt x="1" y="3075"/>
                    <a:pt x="185" y="3626"/>
                    <a:pt x="469" y="4094"/>
                  </a:cubicBezTo>
                  <a:lnTo>
                    <a:pt x="1806" y="4094"/>
                  </a:lnTo>
                  <a:cubicBezTo>
                    <a:pt x="1304" y="3743"/>
                    <a:pt x="970" y="3125"/>
                    <a:pt x="970" y="2456"/>
                  </a:cubicBezTo>
                  <a:cubicBezTo>
                    <a:pt x="970" y="1705"/>
                    <a:pt x="1371" y="1070"/>
                    <a:pt x="1973" y="702"/>
                  </a:cubicBezTo>
                  <a:lnTo>
                    <a:pt x="1271" y="0"/>
                  </a:lnTo>
                  <a:close/>
                </a:path>
              </a:pathLst>
            </a:custGeom>
            <a:solidFill>
              <a:srgbClr val="1AB9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p:nvPr/>
          </p:nvSpPr>
          <p:spPr>
            <a:xfrm>
              <a:off x="4782850" y="3016425"/>
              <a:ext cx="181300" cy="170875"/>
            </a:xfrm>
            <a:custGeom>
              <a:rect b="b" l="l" r="r" t="t"/>
              <a:pathLst>
                <a:path extrusionOk="0" h="6835" w="7252">
                  <a:moveTo>
                    <a:pt x="4261" y="1"/>
                  </a:moveTo>
                  <a:cubicBezTo>
                    <a:pt x="4261" y="1"/>
                    <a:pt x="4244" y="1"/>
                    <a:pt x="4244" y="17"/>
                  </a:cubicBezTo>
                  <a:lnTo>
                    <a:pt x="3342" y="920"/>
                  </a:lnTo>
                  <a:lnTo>
                    <a:pt x="3008" y="1254"/>
                  </a:lnTo>
                  <a:cubicBezTo>
                    <a:pt x="2991" y="1270"/>
                    <a:pt x="2991" y="1287"/>
                    <a:pt x="3008" y="1321"/>
                  </a:cubicBezTo>
                  <a:lnTo>
                    <a:pt x="3576" y="1872"/>
                  </a:lnTo>
                  <a:lnTo>
                    <a:pt x="4244" y="2540"/>
                  </a:lnTo>
                  <a:lnTo>
                    <a:pt x="4261" y="2574"/>
                  </a:lnTo>
                  <a:cubicBezTo>
                    <a:pt x="4261" y="2574"/>
                    <a:pt x="4278" y="2574"/>
                    <a:pt x="4278" y="2540"/>
                  </a:cubicBezTo>
                  <a:lnTo>
                    <a:pt x="4278" y="1788"/>
                  </a:lnTo>
                  <a:cubicBezTo>
                    <a:pt x="5397" y="1822"/>
                    <a:pt x="6266" y="2707"/>
                    <a:pt x="6266" y="3827"/>
                  </a:cubicBezTo>
                  <a:cubicBezTo>
                    <a:pt x="6266" y="4946"/>
                    <a:pt x="5347" y="5849"/>
                    <a:pt x="4244" y="5849"/>
                  </a:cubicBezTo>
                  <a:lnTo>
                    <a:pt x="0" y="5849"/>
                  </a:lnTo>
                  <a:lnTo>
                    <a:pt x="0" y="6834"/>
                  </a:lnTo>
                  <a:lnTo>
                    <a:pt x="4428" y="6834"/>
                  </a:lnTo>
                  <a:cubicBezTo>
                    <a:pt x="5213" y="6768"/>
                    <a:pt x="5949" y="6417"/>
                    <a:pt x="6450" y="5849"/>
                  </a:cubicBezTo>
                  <a:cubicBezTo>
                    <a:pt x="6951" y="5297"/>
                    <a:pt x="7252" y="4595"/>
                    <a:pt x="7252" y="3827"/>
                  </a:cubicBezTo>
                  <a:cubicBezTo>
                    <a:pt x="7252" y="2156"/>
                    <a:pt x="5932" y="819"/>
                    <a:pt x="4278" y="786"/>
                  </a:cubicBezTo>
                  <a:lnTo>
                    <a:pt x="4278" y="17"/>
                  </a:lnTo>
                  <a:cubicBezTo>
                    <a:pt x="4278" y="1"/>
                    <a:pt x="4278" y="1"/>
                    <a:pt x="4261" y="1"/>
                  </a:cubicBezTo>
                  <a:close/>
                </a:path>
              </a:pathLst>
            </a:custGeom>
            <a:solidFill>
              <a:srgbClr val="1AB9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4928625" y="3142825"/>
              <a:ext cx="86075" cy="63850"/>
            </a:xfrm>
            <a:custGeom>
              <a:rect b="b" l="l" r="r" t="t"/>
              <a:pathLst>
                <a:path extrusionOk="0" h="2554" w="3443">
                  <a:moveTo>
                    <a:pt x="2168" y="1"/>
                  </a:moveTo>
                  <a:cubicBezTo>
                    <a:pt x="2161" y="1"/>
                    <a:pt x="2156" y="13"/>
                    <a:pt x="2156" y="41"/>
                  </a:cubicBezTo>
                  <a:lnTo>
                    <a:pt x="2156" y="793"/>
                  </a:lnTo>
                  <a:lnTo>
                    <a:pt x="1153" y="793"/>
                  </a:lnTo>
                  <a:cubicBezTo>
                    <a:pt x="836" y="1210"/>
                    <a:pt x="452" y="1544"/>
                    <a:pt x="1" y="1778"/>
                  </a:cubicBezTo>
                  <a:lnTo>
                    <a:pt x="2156" y="1778"/>
                  </a:lnTo>
                  <a:lnTo>
                    <a:pt x="2156" y="2530"/>
                  </a:lnTo>
                  <a:cubicBezTo>
                    <a:pt x="2156" y="2542"/>
                    <a:pt x="2164" y="2554"/>
                    <a:pt x="2175" y="2554"/>
                  </a:cubicBezTo>
                  <a:cubicBezTo>
                    <a:pt x="2180" y="2554"/>
                    <a:pt x="2184" y="2552"/>
                    <a:pt x="2189" y="2547"/>
                  </a:cubicBezTo>
                  <a:lnTo>
                    <a:pt x="3426" y="1311"/>
                  </a:lnTo>
                  <a:cubicBezTo>
                    <a:pt x="3443" y="1294"/>
                    <a:pt x="3443" y="1244"/>
                    <a:pt x="3426" y="1244"/>
                  </a:cubicBezTo>
                  <a:lnTo>
                    <a:pt x="2189" y="24"/>
                  </a:lnTo>
                  <a:cubicBezTo>
                    <a:pt x="2182" y="9"/>
                    <a:pt x="2174" y="1"/>
                    <a:pt x="2168" y="1"/>
                  </a:cubicBezTo>
                  <a:close/>
                </a:path>
              </a:pathLst>
            </a:custGeom>
            <a:solidFill>
              <a:srgbClr val="1AB9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50"/>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lang="en"/>
              <a:t>Design the product (</a:t>
            </a:r>
            <a:r>
              <a:rPr b="1" lang="en"/>
              <a:t>your platform</a:t>
            </a:r>
            <a:r>
              <a:rPr lang="en"/>
              <a:t>) around the needs of our customers, rather than seeking to change the user's behaviors around how a product (</a:t>
            </a:r>
            <a:r>
              <a:rPr b="1" lang="en"/>
              <a:t>Pivotal Cloud Foundry</a:t>
            </a:r>
            <a:r>
              <a:rPr lang="en"/>
              <a:t>) works.</a:t>
            </a:r>
            <a:endParaRPr/>
          </a:p>
          <a:p>
            <a:pPr indent="0" lvl="0" marL="0" rtl="0" algn="l">
              <a:spcBef>
                <a:spcPts val="1500"/>
              </a:spcBef>
              <a:spcAft>
                <a:spcPts val="0"/>
              </a:spcAft>
              <a:buClr>
                <a:schemeClr val="folHlink"/>
              </a:buClr>
              <a:buSzPts val="1100"/>
              <a:buFont typeface="Arial"/>
              <a:buNone/>
            </a:pPr>
            <a:r>
              <a:t/>
            </a:r>
            <a:endParaRPr/>
          </a:p>
          <a:p>
            <a:pPr indent="0" lvl="0" marL="0" rtl="0" algn="l">
              <a:spcBef>
                <a:spcPts val="1500"/>
              </a:spcBef>
              <a:spcAft>
                <a:spcPts val="1500"/>
              </a:spcAft>
              <a:buNone/>
            </a:pPr>
            <a:r>
              <a:t/>
            </a:r>
            <a:endParaRPr/>
          </a:p>
        </p:txBody>
      </p:sp>
      <p:sp>
        <p:nvSpPr>
          <p:cNvPr id="643" name="Google Shape;643;p50"/>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Platform as a Product</a:t>
            </a:r>
            <a:endParaRPr/>
          </a:p>
        </p:txBody>
      </p:sp>
      <p:pic>
        <p:nvPicPr>
          <p:cNvPr id="644" name="Google Shape;644;p50"/>
          <p:cNvPicPr preferRelativeResize="0"/>
          <p:nvPr/>
        </p:nvPicPr>
        <p:blipFill>
          <a:blip r:embed="rId3">
            <a:alphaModFix/>
          </a:blip>
          <a:stretch>
            <a:fillRect/>
          </a:stretch>
        </p:blipFill>
        <p:spPr>
          <a:xfrm>
            <a:off x="3717900" y="294413"/>
            <a:ext cx="4776849" cy="4554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51"/>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Platform Journey Success</a:t>
            </a:r>
            <a:endParaRPr/>
          </a:p>
        </p:txBody>
      </p:sp>
      <p:cxnSp>
        <p:nvCxnSpPr>
          <p:cNvPr id="650" name="Google Shape;650;p51"/>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651" name="Google Shape;651;p51"/>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652" name="Google Shape;652;p51"/>
          <p:cNvSpPr txBox="1"/>
          <p:nvPr>
            <p:ph idx="2" type="body"/>
          </p:nvPr>
        </p:nvSpPr>
        <p:spPr>
          <a:xfrm>
            <a:off x="3131100" y="900400"/>
            <a:ext cx="2871000" cy="37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folHlink"/>
              </a:buClr>
              <a:buSzPts val="1100"/>
              <a:buFont typeface="Arial"/>
              <a:buNone/>
            </a:pPr>
            <a:r>
              <a:rPr b="1" lang="en" sz="1800">
                <a:solidFill>
                  <a:schemeClr val="lt2"/>
                </a:solidFill>
              </a:rPr>
              <a:t>Dedicated Platform Team</a:t>
            </a:r>
            <a:endParaRPr b="1" sz="1800">
              <a:solidFill>
                <a:schemeClr val="lt2"/>
              </a:solidFill>
            </a:endParaRPr>
          </a:p>
          <a:p>
            <a:pPr indent="-304800" lvl="0" marL="457200" rtl="0" algn="l">
              <a:lnSpc>
                <a:spcPct val="100000"/>
              </a:lnSpc>
              <a:spcBef>
                <a:spcPts val="1000"/>
              </a:spcBef>
              <a:spcAft>
                <a:spcPts val="0"/>
              </a:spcAft>
              <a:buClr>
                <a:schemeClr val="dk1"/>
              </a:buClr>
              <a:buSzPts val="1200"/>
              <a:buFont typeface="Proxima Nova"/>
              <a:buChar char="■"/>
            </a:pPr>
            <a:r>
              <a:rPr lang="en" sz="1200"/>
              <a:t>A small, empowered, permanent, and balanced team that develops and operates the platform product</a:t>
            </a:r>
            <a:endParaRPr sz="1200"/>
          </a:p>
          <a:p>
            <a:pPr indent="0" lvl="0" marL="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Clr>
                <a:schemeClr val="dk1"/>
              </a:buClr>
              <a:buSzPts val="1200"/>
              <a:buFont typeface="Proxima Nova"/>
              <a:buChar char="■"/>
            </a:pPr>
            <a:r>
              <a:rPr b="1" lang="en" sz="1200"/>
              <a:t>Roles:</a:t>
            </a:r>
            <a:r>
              <a:rPr lang="en" sz="1200"/>
              <a:t> </a:t>
            </a:r>
            <a:endParaRPr sz="1200"/>
          </a:p>
          <a:p>
            <a:pPr indent="-304800" lvl="1" marL="914400" rtl="0" algn="l">
              <a:lnSpc>
                <a:spcPct val="100000"/>
              </a:lnSpc>
              <a:spcBef>
                <a:spcPts val="0"/>
              </a:spcBef>
              <a:spcAft>
                <a:spcPts val="0"/>
              </a:spcAft>
              <a:buClr>
                <a:schemeClr val="dk1"/>
              </a:buClr>
              <a:buSzPts val="1200"/>
              <a:buFont typeface="Proxima Nova"/>
              <a:buChar char="○"/>
            </a:pPr>
            <a:r>
              <a:rPr lang="en" sz="1200"/>
              <a:t>Product Manager</a:t>
            </a:r>
            <a:endParaRPr sz="1200"/>
          </a:p>
          <a:p>
            <a:pPr indent="-304800" lvl="1" marL="914400" rtl="0" algn="l">
              <a:lnSpc>
                <a:spcPct val="100000"/>
              </a:lnSpc>
              <a:spcBef>
                <a:spcPts val="0"/>
              </a:spcBef>
              <a:spcAft>
                <a:spcPts val="0"/>
              </a:spcAft>
              <a:buClr>
                <a:schemeClr val="dk1"/>
              </a:buClr>
              <a:buSzPts val="1200"/>
              <a:buFont typeface="Proxima Nova"/>
              <a:buChar char="○"/>
            </a:pPr>
            <a:r>
              <a:rPr lang="en" sz="1200"/>
              <a:t>Platform Reliability Engineers</a:t>
            </a:r>
            <a:endParaRPr sz="1200"/>
          </a:p>
          <a:p>
            <a:pPr indent="-304800" lvl="1" marL="914400" rtl="0" algn="l">
              <a:lnSpc>
                <a:spcPct val="100000"/>
              </a:lnSpc>
              <a:spcBef>
                <a:spcPts val="0"/>
              </a:spcBef>
              <a:spcAft>
                <a:spcPts val="0"/>
              </a:spcAft>
              <a:buClr>
                <a:schemeClr val="dk1"/>
              </a:buClr>
              <a:buSzPts val="1200"/>
              <a:buFont typeface="Proxima Nova"/>
              <a:buChar char="○"/>
            </a:pPr>
            <a:r>
              <a:rPr lang="en" sz="1200"/>
              <a:t>Designer (part-time)</a:t>
            </a:r>
            <a:br>
              <a:rPr lang="en" sz="1200"/>
            </a:br>
            <a:endParaRPr sz="1200"/>
          </a:p>
          <a:p>
            <a:pPr indent="-304800" lvl="0" marL="457200" marR="0" rtl="0" algn="l">
              <a:lnSpc>
                <a:spcPct val="100000"/>
              </a:lnSpc>
              <a:spcBef>
                <a:spcPts val="0"/>
              </a:spcBef>
              <a:spcAft>
                <a:spcPts val="0"/>
              </a:spcAft>
              <a:buClr>
                <a:schemeClr val="dk1"/>
              </a:buClr>
              <a:buSzPts val="1200"/>
              <a:buFont typeface="Proxima Nova"/>
              <a:buChar char="■"/>
            </a:pPr>
            <a:r>
              <a:rPr b="1" lang="en" sz="1200"/>
              <a:t>Functions:</a:t>
            </a:r>
            <a:endParaRPr b="1" sz="1200"/>
          </a:p>
          <a:p>
            <a:pPr indent="-304800" lvl="1" marL="914400" rtl="0" algn="l">
              <a:lnSpc>
                <a:spcPct val="100000"/>
              </a:lnSpc>
              <a:spcBef>
                <a:spcPts val="0"/>
              </a:spcBef>
              <a:spcAft>
                <a:spcPts val="0"/>
              </a:spcAft>
              <a:buClr>
                <a:schemeClr val="dk1"/>
              </a:buClr>
              <a:buSzPts val="1200"/>
              <a:buFont typeface="Proxima Nova"/>
              <a:buChar char="○"/>
            </a:pPr>
            <a:r>
              <a:rPr lang="en" sz="1200"/>
              <a:t>Product Management</a:t>
            </a:r>
            <a:endParaRPr sz="1200"/>
          </a:p>
          <a:p>
            <a:pPr indent="-304800" lvl="1" marL="914400" rtl="0" algn="l">
              <a:lnSpc>
                <a:spcPct val="100000"/>
              </a:lnSpc>
              <a:spcBef>
                <a:spcPts val="0"/>
              </a:spcBef>
              <a:spcAft>
                <a:spcPts val="0"/>
              </a:spcAft>
              <a:buClr>
                <a:schemeClr val="dk1"/>
              </a:buClr>
              <a:buSzPts val="1200"/>
              <a:buFont typeface="Proxima Nova"/>
              <a:buChar char="○"/>
            </a:pPr>
            <a:r>
              <a:rPr lang="en" sz="1200"/>
              <a:t>Platform Reliability Engineering</a:t>
            </a:r>
            <a:endParaRPr sz="1200"/>
          </a:p>
          <a:p>
            <a:pPr indent="-304800" lvl="1" marL="914400" marR="0" rtl="0" algn="l">
              <a:lnSpc>
                <a:spcPct val="100000"/>
              </a:lnSpc>
              <a:spcBef>
                <a:spcPts val="0"/>
              </a:spcBef>
              <a:spcAft>
                <a:spcPts val="0"/>
              </a:spcAft>
              <a:buClr>
                <a:schemeClr val="dk1"/>
              </a:buClr>
              <a:buSzPts val="1200"/>
              <a:buFont typeface="Proxima Nova"/>
              <a:buChar char="○"/>
            </a:pPr>
            <a:r>
              <a:rPr lang="en" sz="1200"/>
              <a:t>Platform &amp; Systems Design</a:t>
            </a:r>
            <a:endParaRPr sz="1200"/>
          </a:p>
          <a:p>
            <a:pPr indent="-304800" lvl="1" marL="914400" marR="0" rtl="0" algn="l">
              <a:lnSpc>
                <a:spcPct val="100000"/>
              </a:lnSpc>
              <a:spcBef>
                <a:spcPts val="0"/>
              </a:spcBef>
              <a:spcAft>
                <a:spcPts val="0"/>
              </a:spcAft>
              <a:buClr>
                <a:schemeClr val="dk1"/>
              </a:buClr>
              <a:buSzPts val="1200"/>
              <a:buFont typeface="Proxima Nova"/>
              <a:buChar char="○"/>
            </a:pPr>
            <a:r>
              <a:rPr lang="en" sz="1200"/>
              <a:t>Branding &amp; Marketing</a:t>
            </a:r>
            <a:endParaRPr b="1" sz="1200">
              <a:solidFill>
                <a:schemeClr val="lt2"/>
              </a:solidFill>
            </a:endParaRPr>
          </a:p>
        </p:txBody>
      </p:sp>
      <p:sp>
        <p:nvSpPr>
          <p:cNvPr id="653" name="Google Shape;653;p51"/>
          <p:cNvSpPr txBox="1"/>
          <p:nvPr>
            <p:ph idx="3" type="body"/>
          </p:nvPr>
        </p:nvSpPr>
        <p:spPr>
          <a:xfrm>
            <a:off x="6222125" y="900400"/>
            <a:ext cx="2729400" cy="37695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Clr>
                <a:schemeClr val="folHlink"/>
              </a:buClr>
              <a:buSzPts val="1100"/>
              <a:buFont typeface="Arial"/>
              <a:buNone/>
            </a:pPr>
            <a:r>
              <a:rPr b="1" lang="en" sz="1800">
                <a:solidFill>
                  <a:schemeClr val="lt2"/>
                </a:solidFill>
              </a:rPr>
              <a:t>Path to Production</a:t>
            </a:r>
            <a:endParaRPr b="1" sz="1800">
              <a:solidFill>
                <a:schemeClr val="lt2"/>
              </a:solidFill>
            </a:endParaRPr>
          </a:p>
          <a:p>
            <a:pPr indent="-304800" lvl="0" marL="457200" rtl="0" algn="l">
              <a:lnSpc>
                <a:spcPct val="110000"/>
              </a:lnSpc>
              <a:spcBef>
                <a:spcPts val="1000"/>
              </a:spcBef>
              <a:spcAft>
                <a:spcPts val="0"/>
              </a:spcAft>
              <a:buClr>
                <a:schemeClr val="dk1"/>
              </a:buClr>
              <a:buSzPts val="1200"/>
              <a:buFont typeface="Proxima Nova"/>
              <a:buChar char="■"/>
            </a:pPr>
            <a:r>
              <a:rPr lang="en" sz="1200"/>
              <a:t>Defined Goal to get to Production</a:t>
            </a:r>
            <a:endParaRPr sz="1200"/>
          </a:p>
          <a:p>
            <a:pPr indent="-304800" lvl="0" marL="457200" rtl="0" algn="l">
              <a:lnSpc>
                <a:spcPct val="110000"/>
              </a:lnSpc>
              <a:spcBef>
                <a:spcPts val="1000"/>
              </a:spcBef>
              <a:spcAft>
                <a:spcPts val="0"/>
              </a:spcAft>
              <a:buClr>
                <a:schemeClr val="folHlink"/>
              </a:buClr>
              <a:buSzPts val="1200"/>
              <a:buFont typeface="Arial"/>
              <a:buChar char="■"/>
            </a:pPr>
            <a:r>
              <a:rPr lang="en" sz="1200"/>
              <a:t>Acknowledgement that Production is a Journey - not binary</a:t>
            </a:r>
            <a:endParaRPr sz="1200"/>
          </a:p>
          <a:p>
            <a:pPr indent="-304800" lvl="0" marL="457200" rtl="0" algn="l">
              <a:lnSpc>
                <a:spcPct val="110000"/>
              </a:lnSpc>
              <a:spcBef>
                <a:spcPts val="1000"/>
              </a:spcBef>
              <a:spcAft>
                <a:spcPts val="0"/>
              </a:spcAft>
              <a:buClr>
                <a:schemeClr val="dk1"/>
              </a:buClr>
              <a:buSzPts val="1200"/>
              <a:buFont typeface="Proxima Nova"/>
              <a:buChar char="■"/>
            </a:pPr>
            <a:r>
              <a:rPr lang="en" sz="1200"/>
              <a:t>Identification of all parties involved in Production</a:t>
            </a:r>
            <a:r>
              <a:rPr lang="en" sz="1200"/>
              <a:t> </a:t>
            </a:r>
            <a:endParaRPr sz="1200"/>
          </a:p>
          <a:p>
            <a:pPr indent="-304800" lvl="0" marL="457200" rtl="0" algn="l">
              <a:spcBef>
                <a:spcPts val="1000"/>
              </a:spcBef>
              <a:spcAft>
                <a:spcPts val="0"/>
              </a:spcAft>
              <a:buClr>
                <a:schemeClr val="dk1"/>
              </a:buClr>
              <a:buSzPts val="1200"/>
              <a:buFont typeface="Proxima Nova"/>
              <a:buChar char="■"/>
            </a:pPr>
            <a:r>
              <a:rPr lang="en" sz="1200"/>
              <a:t>Continuous Integration and Continuous Delivery pipelines</a:t>
            </a:r>
            <a:endParaRPr sz="1200"/>
          </a:p>
          <a:p>
            <a:pPr indent="-304800" lvl="0" marL="457200" rtl="0" algn="l">
              <a:lnSpc>
                <a:spcPct val="110000"/>
              </a:lnSpc>
              <a:spcBef>
                <a:spcPts val="1000"/>
              </a:spcBef>
              <a:spcAft>
                <a:spcPts val="1000"/>
              </a:spcAft>
              <a:buClr>
                <a:schemeClr val="dk1"/>
              </a:buClr>
              <a:buSzPts val="1200"/>
              <a:buFont typeface="Proxima Nova"/>
              <a:buChar char="■"/>
            </a:pPr>
            <a:r>
              <a:rPr lang="en" sz="1200"/>
              <a:t>Tools &amp; automation used for application operations</a:t>
            </a:r>
            <a:endParaRPr sz="1200"/>
          </a:p>
        </p:txBody>
      </p:sp>
      <p:sp>
        <p:nvSpPr>
          <p:cNvPr id="654" name="Google Shape;654;p51"/>
          <p:cNvSpPr txBox="1"/>
          <p:nvPr>
            <p:ph idx="1" type="body"/>
          </p:nvPr>
        </p:nvSpPr>
        <p:spPr>
          <a:xfrm>
            <a:off x="192475" y="900400"/>
            <a:ext cx="2729400" cy="37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folHlink"/>
              </a:buClr>
              <a:buSzPts val="1100"/>
              <a:buFont typeface="Arial"/>
              <a:buNone/>
            </a:pPr>
            <a:r>
              <a:rPr b="1" lang="en" sz="1800">
                <a:solidFill>
                  <a:schemeClr val="lt2"/>
                </a:solidFill>
              </a:rPr>
              <a:t>Platform as a Product</a:t>
            </a:r>
            <a:endParaRPr b="1" sz="1800">
              <a:solidFill>
                <a:schemeClr val="lt2"/>
              </a:solidFill>
            </a:endParaRPr>
          </a:p>
          <a:p>
            <a:pPr indent="-304800" lvl="0" marL="457200" rtl="0" algn="l">
              <a:spcBef>
                <a:spcPts val="1000"/>
              </a:spcBef>
              <a:spcAft>
                <a:spcPts val="0"/>
              </a:spcAft>
              <a:buClr>
                <a:schemeClr val="dk1"/>
              </a:buClr>
              <a:buSzPts val="1200"/>
              <a:buFont typeface="Proxima Nova"/>
              <a:buChar char="■"/>
            </a:pPr>
            <a:r>
              <a:rPr lang="en" sz="1200"/>
              <a:t>The Platform and its ecosystem is a Product</a:t>
            </a:r>
            <a:endParaRPr sz="1200"/>
          </a:p>
          <a:p>
            <a:pPr indent="-304800" lvl="0" marL="457200" rtl="0" algn="l">
              <a:spcBef>
                <a:spcPts val="1000"/>
              </a:spcBef>
              <a:spcAft>
                <a:spcPts val="0"/>
              </a:spcAft>
              <a:buClr>
                <a:schemeClr val="dk1"/>
              </a:buClr>
              <a:buSzPts val="1200"/>
              <a:buFont typeface="Proxima Nova"/>
              <a:buChar char="■"/>
            </a:pPr>
            <a:r>
              <a:rPr lang="en" sz="1200"/>
              <a:t>Cloud Native &amp; Lean Methodologies to achieve Platform as a Product</a:t>
            </a:r>
            <a:endParaRPr sz="1200"/>
          </a:p>
          <a:p>
            <a:pPr indent="-304800" lvl="0" marL="457200" rtl="0" algn="l">
              <a:spcBef>
                <a:spcPts val="1000"/>
              </a:spcBef>
              <a:spcAft>
                <a:spcPts val="0"/>
              </a:spcAft>
              <a:buClr>
                <a:schemeClr val="dk1"/>
              </a:buClr>
              <a:buSzPts val="1200"/>
              <a:buFont typeface="Proxima Nova"/>
              <a:buChar char="■"/>
            </a:pPr>
            <a:r>
              <a:rPr lang="en" sz="1200"/>
              <a:t>Products are never ‘done’</a:t>
            </a:r>
            <a:br>
              <a:rPr lang="en" sz="1200"/>
            </a:br>
            <a:r>
              <a:rPr lang="en" sz="1200"/>
              <a:t>Platform as a Product is ever evolving to meet user needs</a:t>
            </a:r>
            <a:endParaRPr sz="1200"/>
          </a:p>
          <a:p>
            <a:pPr indent="-304800" lvl="0" marL="457200" rtl="0" algn="l">
              <a:spcBef>
                <a:spcPts val="1000"/>
              </a:spcBef>
              <a:spcAft>
                <a:spcPts val="1000"/>
              </a:spcAft>
              <a:buClr>
                <a:schemeClr val="dk1"/>
              </a:buClr>
              <a:buSzPts val="1200"/>
              <a:buFont typeface="Proxima Nova"/>
              <a:buChar char="■"/>
            </a:pPr>
            <a:r>
              <a:rPr lang="en" sz="1200"/>
              <a:t>Branding and Marketing</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pic>
        <p:nvPicPr>
          <p:cNvPr descr="view@2x.jpg" id="659" name="Google Shape;659;p52"/>
          <p:cNvPicPr preferRelativeResize="0"/>
          <p:nvPr/>
        </p:nvPicPr>
        <p:blipFill rotWithShape="1">
          <a:blip r:embed="rId3">
            <a:alphaModFix amt="80000"/>
          </a:blip>
          <a:srcRect b="7856" l="0" r="0" t="7847"/>
          <a:stretch/>
        </p:blipFill>
        <p:spPr>
          <a:xfrm>
            <a:off x="0" y="0"/>
            <a:ext cx="9144000" cy="5143500"/>
          </a:xfrm>
          <a:prstGeom prst="rect">
            <a:avLst/>
          </a:prstGeom>
          <a:noFill/>
          <a:ln>
            <a:noFill/>
          </a:ln>
        </p:spPr>
      </p:pic>
      <p:sp>
        <p:nvSpPr>
          <p:cNvPr id="660" name="Google Shape;660;p52"/>
          <p:cNvSpPr/>
          <p:nvPr/>
        </p:nvSpPr>
        <p:spPr>
          <a:xfrm>
            <a:off x="0" y="0"/>
            <a:ext cx="9176400" cy="5143500"/>
          </a:xfrm>
          <a:prstGeom prst="rect">
            <a:avLst/>
          </a:prstGeom>
          <a:solidFill>
            <a:srgbClr val="00253E">
              <a:alpha val="69800"/>
            </a:srgbClr>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253E"/>
              </a:solidFill>
              <a:latin typeface="Arial"/>
              <a:ea typeface="Arial"/>
              <a:cs typeface="Arial"/>
              <a:sym typeface="Arial"/>
            </a:endParaRPr>
          </a:p>
        </p:txBody>
      </p:sp>
      <p:sp>
        <p:nvSpPr>
          <p:cNvPr id="661" name="Google Shape;661;p52"/>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52"/>
          <p:cNvSpPr txBox="1"/>
          <p:nvPr/>
        </p:nvSpPr>
        <p:spPr>
          <a:xfrm>
            <a:off x="229650" y="1376850"/>
            <a:ext cx="8684700" cy="238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200">
                <a:solidFill>
                  <a:srgbClr val="FFFFFF"/>
                </a:solidFill>
                <a:latin typeface="Proxima Nova"/>
                <a:ea typeface="Proxima Nova"/>
                <a:cs typeface="Proxima Nova"/>
                <a:sym typeface="Proxima Nova"/>
              </a:rPr>
              <a:t>Building a Product</a:t>
            </a:r>
            <a:endParaRPr b="1" sz="3200">
              <a:solidFill>
                <a:srgbClr val="FFFFFF"/>
              </a:solidFill>
              <a:latin typeface="Proxima Nova"/>
              <a:ea typeface="Proxima Nova"/>
              <a:cs typeface="Proxima Nova"/>
              <a:sym typeface="Proxima Nova"/>
            </a:endParaRPr>
          </a:p>
        </p:txBody>
      </p:sp>
      <p:grpSp>
        <p:nvGrpSpPr>
          <p:cNvPr id="663" name="Google Shape;663;p52"/>
          <p:cNvGrpSpPr/>
          <p:nvPr/>
        </p:nvGrpSpPr>
        <p:grpSpPr>
          <a:xfrm>
            <a:off x="3669300" y="1711460"/>
            <a:ext cx="1805400" cy="536386"/>
            <a:chOff x="3233750" y="1711500"/>
            <a:chExt cx="1805400" cy="589500"/>
          </a:xfrm>
        </p:grpSpPr>
        <p:cxnSp>
          <p:nvCxnSpPr>
            <p:cNvPr id="664" name="Google Shape;664;p52"/>
            <p:cNvCxnSpPr/>
            <p:nvPr/>
          </p:nvCxnSpPr>
          <p:spPr>
            <a:xfrm>
              <a:off x="3252044" y="1711500"/>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665" name="Google Shape;665;p52"/>
            <p:cNvCxnSpPr/>
            <p:nvPr/>
          </p:nvCxnSpPr>
          <p:spPr>
            <a:xfrm>
              <a:off x="3233750" y="1711500"/>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666" name="Google Shape;666;p52"/>
            <p:cNvCxnSpPr/>
            <p:nvPr/>
          </p:nvCxnSpPr>
          <p:spPr>
            <a:xfrm>
              <a:off x="5020696" y="1711500"/>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667" name="Google Shape;667;p52"/>
          <p:cNvGrpSpPr/>
          <p:nvPr/>
        </p:nvGrpSpPr>
        <p:grpSpPr>
          <a:xfrm>
            <a:off x="3669300" y="3019105"/>
            <a:ext cx="1805400" cy="536386"/>
            <a:chOff x="3233750" y="2966075"/>
            <a:chExt cx="1805400" cy="589500"/>
          </a:xfrm>
        </p:grpSpPr>
        <p:cxnSp>
          <p:nvCxnSpPr>
            <p:cNvPr id="668" name="Google Shape;668;p52"/>
            <p:cNvCxnSpPr/>
            <p:nvPr/>
          </p:nvCxnSpPr>
          <p:spPr>
            <a:xfrm>
              <a:off x="3252044" y="2966075"/>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669" name="Google Shape;669;p52"/>
            <p:cNvCxnSpPr/>
            <p:nvPr/>
          </p:nvCxnSpPr>
          <p:spPr>
            <a:xfrm>
              <a:off x="3233750" y="3555575"/>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670" name="Google Shape;670;p52"/>
            <p:cNvCxnSpPr/>
            <p:nvPr/>
          </p:nvCxnSpPr>
          <p:spPr>
            <a:xfrm>
              <a:off x="5020696" y="2966075"/>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671" name="Google Shape;671;p52"/>
          <p:cNvGrpSpPr/>
          <p:nvPr/>
        </p:nvGrpSpPr>
        <p:grpSpPr>
          <a:xfrm>
            <a:off x="287525" y="4854556"/>
            <a:ext cx="634914" cy="148716"/>
            <a:chOff x="1841475" y="2392725"/>
            <a:chExt cx="3928925" cy="920275"/>
          </a:xfrm>
        </p:grpSpPr>
        <p:sp>
          <p:nvSpPr>
            <p:cNvPr id="672" name="Google Shape;672;p5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83" name="Shape 683"/>
        <p:cNvGrpSpPr/>
        <p:nvPr/>
      </p:nvGrpSpPr>
      <p:grpSpPr>
        <a:xfrm>
          <a:off x="0" y="0"/>
          <a:ext cx="0" cy="0"/>
          <a:chOff x="0" y="0"/>
          <a:chExt cx="0" cy="0"/>
        </a:xfrm>
      </p:grpSpPr>
      <p:sp>
        <p:nvSpPr>
          <p:cNvPr id="684" name="Google Shape;684;p53"/>
          <p:cNvSpPr/>
          <p:nvPr/>
        </p:nvSpPr>
        <p:spPr>
          <a:xfrm>
            <a:off x="6077400" y="1179900"/>
            <a:ext cx="2783700" cy="273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3"/>
          <p:cNvSpPr/>
          <p:nvPr/>
        </p:nvSpPr>
        <p:spPr>
          <a:xfrm>
            <a:off x="283775" y="1179900"/>
            <a:ext cx="2783700" cy="273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3"/>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problems we hear from clients...</a:t>
            </a:r>
            <a:endParaRPr/>
          </a:p>
        </p:txBody>
      </p:sp>
      <p:grpSp>
        <p:nvGrpSpPr>
          <p:cNvPr id="687" name="Google Shape;687;p53"/>
          <p:cNvGrpSpPr/>
          <p:nvPr/>
        </p:nvGrpSpPr>
        <p:grpSpPr>
          <a:xfrm>
            <a:off x="3182363" y="1181100"/>
            <a:ext cx="2780100" cy="2726400"/>
            <a:chOff x="3182363" y="1181100"/>
            <a:chExt cx="2780100" cy="2726400"/>
          </a:xfrm>
        </p:grpSpPr>
        <p:sp>
          <p:nvSpPr>
            <p:cNvPr id="688" name="Google Shape;688;p53"/>
            <p:cNvSpPr/>
            <p:nvPr/>
          </p:nvSpPr>
          <p:spPr>
            <a:xfrm>
              <a:off x="3182363" y="1181100"/>
              <a:ext cx="2780100" cy="2726400"/>
            </a:xfrm>
            <a:prstGeom prst="wedgeRectCallout">
              <a:avLst>
                <a:gd fmla="val -21360" name="adj1"/>
                <a:gd fmla="val 63365" name="adj2"/>
              </a:avLst>
            </a:prstGeom>
            <a:solidFill>
              <a:srgbClr val="FFFFFF"/>
            </a:solidFill>
            <a:ln>
              <a:noFill/>
            </a:ln>
            <a:effectLst>
              <a:outerShdw blurRad="1022350" sx="102000" rotWithShape="0" algn="t" dir="5400000" dist="152400" sy="102000">
                <a:srgbClr val="D6D6D6">
                  <a:alpha val="8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3"/>
            <p:cNvSpPr txBox="1"/>
            <p:nvPr/>
          </p:nvSpPr>
          <p:spPr>
            <a:xfrm>
              <a:off x="3299613" y="1357850"/>
              <a:ext cx="2510100" cy="18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“We built something for our customers but it doesn’t meet their needs. </a:t>
              </a:r>
              <a:r>
                <a:rPr b="1" lang="en" sz="1700">
                  <a:solidFill>
                    <a:schemeClr val="dk1"/>
                  </a:solidFill>
                  <a:latin typeface="Proxima Nova"/>
                  <a:ea typeface="Proxima Nova"/>
                  <a:cs typeface="Proxima Nova"/>
                  <a:sym typeface="Proxima Nova"/>
                </a:rPr>
                <a:t>Users aren’t adopting our product”</a:t>
              </a:r>
              <a:endParaRPr b="1" sz="17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700">
                <a:solidFill>
                  <a:schemeClr val="dk1"/>
                </a:solidFill>
                <a:latin typeface="Proxima Nova"/>
                <a:ea typeface="Proxima Nova"/>
                <a:cs typeface="Proxima Nova"/>
                <a:sym typeface="Proxima Nova"/>
              </a:endParaRPr>
            </a:p>
          </p:txBody>
        </p:sp>
        <p:sp>
          <p:nvSpPr>
            <p:cNvPr id="690" name="Google Shape;690;p53"/>
            <p:cNvSpPr/>
            <p:nvPr/>
          </p:nvSpPr>
          <p:spPr>
            <a:xfrm>
              <a:off x="5403048" y="3412239"/>
              <a:ext cx="396000" cy="342900"/>
            </a:xfrm>
            <a:custGeom>
              <a:rect b="b" l="l" r="r" t="t"/>
              <a:pathLst>
                <a:path extrusionOk="0" h="120000" w="12000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000000"/>
                </a:buClr>
                <a:buFont typeface="Arial"/>
                <a:buNone/>
              </a:pPr>
              <a:r>
                <a:t/>
              </a:r>
              <a:endParaRPr b="1" i="0" sz="3600" u="none" cap="none" strike="noStrike">
                <a:solidFill>
                  <a:srgbClr val="000000"/>
                </a:solidFill>
                <a:latin typeface="Proxima Nova"/>
                <a:ea typeface="Proxima Nova"/>
                <a:cs typeface="Proxima Nova"/>
                <a:sym typeface="Proxima Nova"/>
              </a:endParaRPr>
            </a:p>
          </p:txBody>
        </p:sp>
      </p:grpSp>
      <p:grpSp>
        <p:nvGrpSpPr>
          <p:cNvPr id="691" name="Google Shape;691;p53"/>
          <p:cNvGrpSpPr/>
          <p:nvPr/>
        </p:nvGrpSpPr>
        <p:grpSpPr>
          <a:xfrm>
            <a:off x="6077375" y="1181100"/>
            <a:ext cx="2780100" cy="2726400"/>
            <a:chOff x="6077375" y="1181100"/>
            <a:chExt cx="2780100" cy="2726400"/>
          </a:xfrm>
        </p:grpSpPr>
        <p:sp>
          <p:nvSpPr>
            <p:cNvPr id="692" name="Google Shape;692;p53"/>
            <p:cNvSpPr/>
            <p:nvPr/>
          </p:nvSpPr>
          <p:spPr>
            <a:xfrm>
              <a:off x="6077375" y="1181100"/>
              <a:ext cx="2780100" cy="2726400"/>
            </a:xfrm>
            <a:prstGeom prst="wedgeRectCallout">
              <a:avLst>
                <a:gd fmla="val -21360" name="adj1"/>
                <a:gd fmla="val 63365" name="adj2"/>
              </a:avLst>
            </a:prstGeom>
            <a:solidFill>
              <a:srgbClr val="FFFFFF"/>
            </a:solidFill>
            <a:ln>
              <a:noFill/>
            </a:ln>
            <a:effectLst>
              <a:outerShdw blurRad="1022350" sx="102000" rotWithShape="0" algn="t" dir="5400000" dist="152400" sy="102000">
                <a:srgbClr val="D6D6D6">
                  <a:alpha val="8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3"/>
            <p:cNvSpPr txBox="1"/>
            <p:nvPr/>
          </p:nvSpPr>
          <p:spPr>
            <a:xfrm>
              <a:off x="6194625" y="1357850"/>
              <a:ext cx="2510100" cy="18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“We handed off the requirements to IT, </a:t>
              </a:r>
              <a:br>
                <a:rPr lang="en" sz="1700">
                  <a:solidFill>
                    <a:schemeClr val="dk1"/>
                  </a:solidFill>
                  <a:latin typeface="Proxima Nova"/>
                  <a:ea typeface="Proxima Nova"/>
                  <a:cs typeface="Proxima Nova"/>
                  <a:sym typeface="Proxima Nova"/>
                </a:rPr>
              </a:br>
              <a:r>
                <a:rPr lang="en" sz="1700">
                  <a:solidFill>
                    <a:schemeClr val="dk1"/>
                  </a:solidFill>
                  <a:latin typeface="Proxima Nova"/>
                  <a:ea typeface="Proxima Nova"/>
                  <a:cs typeface="Proxima Nova"/>
                  <a:sym typeface="Proxima Nova"/>
                </a:rPr>
                <a:t>but then 6 months later we got a </a:t>
              </a:r>
              <a:r>
                <a:rPr b="1" lang="en" sz="1700">
                  <a:solidFill>
                    <a:schemeClr val="dk1"/>
                  </a:solidFill>
                  <a:latin typeface="Proxima Nova"/>
                  <a:ea typeface="Proxima Nova"/>
                  <a:cs typeface="Proxima Nova"/>
                  <a:sym typeface="Proxima Nova"/>
                </a:rPr>
                <a:t>product that didn’t meet our expectations.”</a:t>
              </a:r>
              <a:endParaRPr b="1" sz="17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700">
                <a:solidFill>
                  <a:schemeClr val="dk1"/>
                </a:solidFill>
                <a:latin typeface="Proxima Nova"/>
                <a:ea typeface="Proxima Nova"/>
                <a:cs typeface="Proxima Nova"/>
                <a:sym typeface="Proxima Nova"/>
              </a:endParaRPr>
            </a:p>
          </p:txBody>
        </p:sp>
        <p:sp>
          <p:nvSpPr>
            <p:cNvPr id="694" name="Google Shape;694;p53"/>
            <p:cNvSpPr/>
            <p:nvPr/>
          </p:nvSpPr>
          <p:spPr>
            <a:xfrm>
              <a:off x="8340699" y="3412239"/>
              <a:ext cx="396000" cy="342900"/>
            </a:xfrm>
            <a:custGeom>
              <a:rect b="b" l="l" r="r" t="t"/>
              <a:pathLst>
                <a:path extrusionOk="0" h="120000" w="12000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000000"/>
                </a:buClr>
                <a:buFont typeface="Arial"/>
                <a:buNone/>
              </a:pPr>
              <a:r>
                <a:t/>
              </a:r>
              <a:endParaRPr b="1" i="0" sz="3600" u="none" cap="none" strike="noStrike">
                <a:solidFill>
                  <a:srgbClr val="000000"/>
                </a:solidFill>
                <a:latin typeface="Proxima Nova"/>
                <a:ea typeface="Proxima Nova"/>
                <a:cs typeface="Proxima Nova"/>
                <a:sym typeface="Proxima Nova"/>
              </a:endParaRPr>
            </a:p>
          </p:txBody>
        </p:sp>
      </p:grpSp>
      <p:grpSp>
        <p:nvGrpSpPr>
          <p:cNvPr id="695" name="Google Shape;695;p53"/>
          <p:cNvGrpSpPr/>
          <p:nvPr/>
        </p:nvGrpSpPr>
        <p:grpSpPr>
          <a:xfrm>
            <a:off x="287350" y="1181100"/>
            <a:ext cx="2780100" cy="2726400"/>
            <a:chOff x="287350" y="1181100"/>
            <a:chExt cx="2780100" cy="2726400"/>
          </a:xfrm>
        </p:grpSpPr>
        <p:sp>
          <p:nvSpPr>
            <p:cNvPr id="696" name="Google Shape;696;p53"/>
            <p:cNvSpPr/>
            <p:nvPr/>
          </p:nvSpPr>
          <p:spPr>
            <a:xfrm>
              <a:off x="287350" y="1181100"/>
              <a:ext cx="2780100" cy="2726400"/>
            </a:xfrm>
            <a:prstGeom prst="wedgeRectCallout">
              <a:avLst>
                <a:gd fmla="val -21360" name="adj1"/>
                <a:gd fmla="val 63365" name="adj2"/>
              </a:avLst>
            </a:prstGeom>
            <a:solidFill>
              <a:srgbClr val="FFFFFF"/>
            </a:solidFill>
            <a:ln>
              <a:noFill/>
            </a:ln>
            <a:effectLst>
              <a:outerShdw blurRad="1022350" sx="102000" rotWithShape="0" algn="t" dir="5400000" dist="152400" sy="102000">
                <a:srgbClr val="D6D6D6">
                  <a:alpha val="8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3"/>
            <p:cNvSpPr txBox="1"/>
            <p:nvPr/>
          </p:nvSpPr>
          <p:spPr>
            <a:xfrm>
              <a:off x="404600" y="1357850"/>
              <a:ext cx="2510100" cy="18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folHlink"/>
                </a:buClr>
                <a:buSzPts val="1100"/>
                <a:buFont typeface="Arial"/>
                <a:buNone/>
              </a:pPr>
              <a:r>
                <a:rPr b="1" lang="en" sz="1700">
                  <a:solidFill>
                    <a:schemeClr val="dk1"/>
                  </a:solidFill>
                  <a:latin typeface="Proxima Nova"/>
                  <a:ea typeface="Proxima Nova"/>
                  <a:cs typeface="Proxima Nova"/>
                  <a:sym typeface="Proxima Nova"/>
                </a:rPr>
                <a:t>“It takes forever to </a:t>
              </a:r>
              <a:br>
                <a:rPr b="1" lang="en" sz="1700">
                  <a:solidFill>
                    <a:schemeClr val="dk1"/>
                  </a:solidFill>
                  <a:latin typeface="Proxima Nova"/>
                  <a:ea typeface="Proxima Nova"/>
                  <a:cs typeface="Proxima Nova"/>
                  <a:sym typeface="Proxima Nova"/>
                </a:rPr>
              </a:br>
              <a:r>
                <a:rPr b="1" lang="en" sz="1700">
                  <a:solidFill>
                    <a:schemeClr val="dk1"/>
                  </a:solidFill>
                  <a:latin typeface="Proxima Nova"/>
                  <a:ea typeface="Proxima Nova"/>
                  <a:cs typeface="Proxima Nova"/>
                  <a:sym typeface="Proxima Nova"/>
                </a:rPr>
                <a:t>release new features. </a:t>
              </a:r>
              <a:br>
                <a:rPr b="1" lang="en" sz="1700">
                  <a:solidFill>
                    <a:schemeClr val="dk1"/>
                  </a:solidFill>
                  <a:latin typeface="Proxima Nova"/>
                  <a:ea typeface="Proxima Nova"/>
                  <a:cs typeface="Proxima Nova"/>
                  <a:sym typeface="Proxima Nova"/>
                </a:rPr>
              </a:br>
              <a:r>
                <a:rPr lang="en" sz="1700">
                  <a:solidFill>
                    <a:schemeClr val="dk1"/>
                  </a:solidFill>
                  <a:latin typeface="Proxima Nova"/>
                  <a:ea typeface="Proxima Nova"/>
                  <a:cs typeface="Proxima Nova"/>
                  <a:sym typeface="Proxima Nova"/>
                </a:rPr>
                <a:t>We see opportunities to sell to new customers, but we </a:t>
              </a:r>
              <a:r>
                <a:rPr b="1" lang="en" sz="1700">
                  <a:solidFill>
                    <a:schemeClr val="dk1"/>
                  </a:solidFill>
                  <a:latin typeface="Proxima Nova"/>
                  <a:ea typeface="Proxima Nova"/>
                  <a:cs typeface="Proxima Nova"/>
                  <a:sym typeface="Proxima Nova"/>
                </a:rPr>
                <a:t>can’t respond </a:t>
              </a:r>
              <a:br>
                <a:rPr b="1" lang="en" sz="1700">
                  <a:solidFill>
                    <a:schemeClr val="dk1"/>
                  </a:solidFill>
                  <a:latin typeface="Proxima Nova"/>
                  <a:ea typeface="Proxima Nova"/>
                  <a:cs typeface="Proxima Nova"/>
                  <a:sym typeface="Proxima Nova"/>
                </a:rPr>
              </a:br>
              <a:r>
                <a:rPr b="1" lang="en" sz="1700">
                  <a:solidFill>
                    <a:schemeClr val="dk1"/>
                  </a:solidFill>
                  <a:latin typeface="Proxima Nova"/>
                  <a:ea typeface="Proxima Nova"/>
                  <a:cs typeface="Proxima Nova"/>
                  <a:sym typeface="Proxima Nova"/>
                </a:rPr>
                <a:t>to change</a:t>
              </a:r>
              <a:r>
                <a:rPr lang="en" sz="1700">
                  <a:solidFill>
                    <a:schemeClr val="dk1"/>
                  </a:solidFill>
                  <a:latin typeface="Proxima Nova"/>
                  <a:ea typeface="Proxima Nova"/>
                  <a:cs typeface="Proxima Nova"/>
                  <a:sym typeface="Proxima Nova"/>
                </a:rPr>
                <a:t> fast enough.”</a:t>
              </a:r>
              <a:endParaRPr sz="17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700">
                <a:solidFill>
                  <a:schemeClr val="dk1"/>
                </a:solidFill>
                <a:latin typeface="Proxima Nova"/>
                <a:ea typeface="Proxima Nova"/>
                <a:cs typeface="Proxima Nova"/>
                <a:sym typeface="Proxima Nova"/>
              </a:endParaRPr>
            </a:p>
          </p:txBody>
        </p:sp>
        <p:sp>
          <p:nvSpPr>
            <p:cNvPr id="698" name="Google Shape;698;p53"/>
            <p:cNvSpPr/>
            <p:nvPr/>
          </p:nvSpPr>
          <p:spPr>
            <a:xfrm>
              <a:off x="2512829" y="3412239"/>
              <a:ext cx="396000" cy="342900"/>
            </a:xfrm>
            <a:custGeom>
              <a:rect b="b" l="l" r="r" t="t"/>
              <a:pathLst>
                <a:path extrusionOk="0" h="120000" w="12000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000000"/>
                </a:buClr>
                <a:buFont typeface="Arial"/>
                <a:buNone/>
              </a:pPr>
              <a:r>
                <a:t/>
              </a:r>
              <a:endParaRPr b="1" i="0" sz="3600" u="none" cap="none" strike="noStrike">
                <a:solidFill>
                  <a:srgbClr val="000000"/>
                </a:solidFill>
                <a:latin typeface="Proxima Nova"/>
                <a:ea typeface="Proxima Nova"/>
                <a:cs typeface="Proxima Nova"/>
                <a:sym typeface="Proxima Nov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grpSp>
        <p:nvGrpSpPr>
          <p:cNvPr id="703" name="Google Shape;703;p54"/>
          <p:cNvGrpSpPr/>
          <p:nvPr/>
        </p:nvGrpSpPr>
        <p:grpSpPr>
          <a:xfrm>
            <a:off x="4371929" y="2347188"/>
            <a:ext cx="1959046" cy="1959038"/>
            <a:chOff x="4448129" y="2423388"/>
            <a:chExt cx="1959046" cy="1959038"/>
          </a:xfrm>
        </p:grpSpPr>
        <p:sp>
          <p:nvSpPr>
            <p:cNvPr id="704" name="Google Shape;704;p54"/>
            <p:cNvSpPr/>
            <p:nvPr/>
          </p:nvSpPr>
          <p:spPr>
            <a:xfrm>
              <a:off x="4448129" y="2423388"/>
              <a:ext cx="1959000" cy="1959000"/>
            </a:xfrm>
            <a:prstGeom prst="ellipse">
              <a:avLst/>
            </a:prstGeom>
            <a:solidFill>
              <a:srgbClr val="1FA1FF">
                <a:alpha val="3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4"/>
            <p:cNvSpPr txBox="1"/>
            <p:nvPr/>
          </p:nvSpPr>
          <p:spPr>
            <a:xfrm>
              <a:off x="4448175" y="2423425"/>
              <a:ext cx="1959000" cy="19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a:solidFill>
                    <a:schemeClr val="accent2"/>
                  </a:solidFill>
                  <a:latin typeface="Proxima Nova Semibold"/>
                  <a:ea typeface="Proxima Nova Semibold"/>
                  <a:cs typeface="Proxima Nova Semibold"/>
                  <a:sym typeface="Proxima Nova Semibold"/>
                </a:rPr>
              </a:br>
              <a:r>
                <a:rPr lang="en">
                  <a:solidFill>
                    <a:schemeClr val="accent2"/>
                  </a:solidFill>
                  <a:latin typeface="Proxima Nova Semibold"/>
                  <a:ea typeface="Proxima Nova Semibold"/>
                  <a:cs typeface="Proxima Nova Semibold"/>
                  <a:sym typeface="Proxima Nova Semibold"/>
                </a:rPr>
                <a:t>Product </a:t>
              </a:r>
              <a:endParaRPr>
                <a:solidFill>
                  <a:schemeClr val="accent2"/>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a:solidFill>
                    <a:schemeClr val="accent2"/>
                  </a:solidFill>
                  <a:latin typeface="Proxima Nova Semibold"/>
                  <a:ea typeface="Proxima Nova Semibold"/>
                  <a:cs typeface="Proxima Nova Semibold"/>
                  <a:sym typeface="Proxima Nova Semibold"/>
                </a:rPr>
                <a:t>Management</a:t>
              </a:r>
              <a:endParaRPr>
                <a:solidFill>
                  <a:schemeClr val="accent2"/>
                </a:solidFill>
                <a:latin typeface="Proxima Nova Semibold"/>
                <a:ea typeface="Proxima Nova Semibold"/>
                <a:cs typeface="Proxima Nova Semibold"/>
                <a:sym typeface="Proxima Nova Semibold"/>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Will this help the business?</a:t>
              </a:r>
              <a:endParaRPr>
                <a:solidFill>
                  <a:schemeClr val="accent2"/>
                </a:solidFill>
                <a:latin typeface="Proxima Nova Semibold"/>
                <a:ea typeface="Proxima Nova Semibold"/>
                <a:cs typeface="Proxima Nova Semibold"/>
                <a:sym typeface="Proxima Nova Semibold"/>
              </a:endParaRPr>
            </a:p>
          </p:txBody>
        </p:sp>
      </p:grpSp>
      <p:sp>
        <p:nvSpPr>
          <p:cNvPr id="706" name="Google Shape;706;p54"/>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 Balanced Product + Balanced Teams</a:t>
            </a:r>
            <a:endParaRPr/>
          </a:p>
        </p:txBody>
      </p:sp>
      <p:sp>
        <p:nvSpPr>
          <p:cNvPr id="707" name="Google Shape;707;p54"/>
          <p:cNvSpPr txBox="1"/>
          <p:nvPr/>
        </p:nvSpPr>
        <p:spPr>
          <a:xfrm>
            <a:off x="6682625" y="1828991"/>
            <a:ext cx="2173200" cy="11451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folHlink"/>
              </a:buClr>
              <a:buSzPts val="1100"/>
              <a:buFont typeface="Arial"/>
              <a:buNone/>
            </a:pPr>
            <a:r>
              <a:rPr lang="en">
                <a:solidFill>
                  <a:schemeClr val="lt2"/>
                </a:solidFill>
                <a:latin typeface="Proxima Nova Semibold"/>
                <a:ea typeface="Proxima Nova Semibold"/>
                <a:cs typeface="Proxima Nova Semibold"/>
                <a:sym typeface="Proxima Nova Semibold"/>
              </a:rPr>
              <a:t>Desirable</a:t>
            </a:r>
            <a:endParaRPr sz="1100">
              <a:solidFill>
                <a:schemeClr val="lt2"/>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en" sz="1000">
                <a:solidFill>
                  <a:schemeClr val="lt2"/>
                </a:solidFill>
                <a:latin typeface="Proxima Nova"/>
                <a:ea typeface="Proxima Nova"/>
                <a:cs typeface="Proxima Nova"/>
                <a:sym typeface="Proxima Nova"/>
              </a:rPr>
              <a:t>“What pains exist today for the user? How might we solve those pains? Are they able to use the system effectively? Will they adopt this product? </a:t>
            </a:r>
            <a:r>
              <a:rPr lang="en" sz="1000">
                <a:solidFill>
                  <a:schemeClr val="lt2"/>
                </a:solidFill>
                <a:latin typeface="Proxima Nova"/>
                <a:ea typeface="Proxima Nova"/>
                <a:cs typeface="Proxima Nova"/>
                <a:sym typeface="Proxima Nova"/>
              </a:rPr>
              <a:t>Is their path to production optimal?</a:t>
            </a:r>
            <a:endParaRPr sz="1000">
              <a:solidFill>
                <a:schemeClr val="lt2"/>
              </a:solidFill>
              <a:latin typeface="Proxima Nova"/>
              <a:ea typeface="Proxima Nova"/>
              <a:cs typeface="Proxima Nova"/>
              <a:sym typeface="Proxima Nova"/>
            </a:endParaRPr>
          </a:p>
        </p:txBody>
      </p:sp>
      <p:sp>
        <p:nvSpPr>
          <p:cNvPr id="708" name="Google Shape;708;p54"/>
          <p:cNvSpPr txBox="1"/>
          <p:nvPr/>
        </p:nvSpPr>
        <p:spPr>
          <a:xfrm>
            <a:off x="6606300" y="3125377"/>
            <a:ext cx="2173200" cy="14625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solidFill>
                  <a:schemeClr val="accent2"/>
                </a:solidFill>
                <a:latin typeface="Proxima Nova Semibold"/>
                <a:ea typeface="Proxima Nova Semibold"/>
                <a:cs typeface="Proxima Nova Semibold"/>
                <a:sym typeface="Proxima Nova Semibold"/>
              </a:rPr>
              <a:t>Viable</a:t>
            </a:r>
            <a:endParaRPr>
              <a:solidFill>
                <a:schemeClr val="accent2"/>
              </a:solidFill>
              <a:latin typeface="Proxima Nova Semibold"/>
              <a:ea typeface="Proxima Nova Semibold"/>
              <a:cs typeface="Proxima Nova Semibold"/>
              <a:sym typeface="Proxima Nova Semibold"/>
            </a:endParaRPr>
          </a:p>
          <a:p>
            <a:pPr indent="0" lvl="0" marL="0" rtl="0" algn="l">
              <a:spcBef>
                <a:spcPts val="0"/>
              </a:spcBef>
              <a:spcAft>
                <a:spcPts val="0"/>
              </a:spcAft>
              <a:buClr>
                <a:schemeClr val="folHlink"/>
              </a:buClr>
              <a:buSzPts val="1100"/>
              <a:buFont typeface="Arial"/>
              <a:buNone/>
            </a:pPr>
            <a:r>
              <a:rPr lang="en" sz="1000">
                <a:solidFill>
                  <a:schemeClr val="accent2"/>
                </a:solidFill>
                <a:latin typeface="Proxima Nova"/>
                <a:ea typeface="Proxima Nova"/>
                <a:cs typeface="Proxima Nova"/>
                <a:sym typeface="Proxima Nova"/>
              </a:rPr>
              <a:t>“By solving these specific user problems with these specific solutions, are we creating valuable business outcomes? How might we measure those outcomes?</a:t>
            </a:r>
            <a:endParaRPr sz="1000">
              <a:solidFill>
                <a:schemeClr val="accent2"/>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accent2"/>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a:solidFill>
                <a:schemeClr val="accent2"/>
              </a:solidFill>
              <a:latin typeface="Proxima Nova Semibold"/>
              <a:ea typeface="Proxima Nova Semibold"/>
              <a:cs typeface="Proxima Nova Semibold"/>
              <a:sym typeface="Proxima Nova Semibold"/>
            </a:endParaRPr>
          </a:p>
        </p:txBody>
      </p:sp>
      <p:sp>
        <p:nvSpPr>
          <p:cNvPr id="709" name="Google Shape;709;p54"/>
          <p:cNvSpPr txBox="1"/>
          <p:nvPr/>
        </p:nvSpPr>
        <p:spPr>
          <a:xfrm>
            <a:off x="270350" y="3114925"/>
            <a:ext cx="2142000" cy="17190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solidFill>
                  <a:srgbClr val="2E2C91"/>
                </a:solidFill>
                <a:latin typeface="Proxima Nova Semibold"/>
                <a:ea typeface="Proxima Nova Semibold"/>
                <a:cs typeface="Proxima Nova Semibold"/>
                <a:sym typeface="Proxima Nova Semibold"/>
              </a:rPr>
              <a:t>Feasible</a:t>
            </a:r>
            <a:endParaRPr>
              <a:solidFill>
                <a:srgbClr val="2E2C91"/>
              </a:solidFill>
              <a:latin typeface="Proxima Nova Semibold"/>
              <a:ea typeface="Proxima Nova Semibold"/>
              <a:cs typeface="Proxima Nova Semibold"/>
              <a:sym typeface="Proxima Nova Semibold"/>
            </a:endParaRPr>
          </a:p>
          <a:p>
            <a:pPr indent="0" lvl="0" marL="0" rtl="0" algn="l">
              <a:spcBef>
                <a:spcPts val="0"/>
              </a:spcBef>
              <a:spcAft>
                <a:spcPts val="0"/>
              </a:spcAft>
              <a:buClr>
                <a:schemeClr val="folHlink"/>
              </a:buClr>
              <a:buSzPts val="1100"/>
              <a:buFont typeface="Arial"/>
              <a:buNone/>
            </a:pPr>
            <a:r>
              <a:rPr lang="en" sz="1000">
                <a:solidFill>
                  <a:srgbClr val="2E2C91"/>
                </a:solidFill>
                <a:latin typeface="Proxima Nova"/>
                <a:ea typeface="Proxima Nova"/>
                <a:cs typeface="Proxima Nova"/>
                <a:sym typeface="Proxima Nova"/>
              </a:rPr>
              <a:t>“What are the technical complexities necessary to satisfy the project and product goals best? How can we build a system that will respond well to change?</a:t>
            </a:r>
            <a:br>
              <a:rPr lang="en" sz="1100">
                <a:solidFill>
                  <a:srgbClr val="2E2C91"/>
                </a:solidFill>
                <a:latin typeface="Proxima Nova"/>
                <a:ea typeface="Proxima Nova"/>
                <a:cs typeface="Proxima Nova"/>
                <a:sym typeface="Proxima Nova"/>
              </a:rPr>
            </a:br>
            <a:endParaRPr sz="1100">
              <a:solidFill>
                <a:srgbClr val="2E2C91"/>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2E2C91"/>
              </a:solidFill>
              <a:latin typeface="Proxima Nova"/>
              <a:ea typeface="Proxima Nova"/>
              <a:cs typeface="Proxima Nova"/>
              <a:sym typeface="Proxima Nova"/>
            </a:endParaRPr>
          </a:p>
        </p:txBody>
      </p:sp>
      <p:cxnSp>
        <p:nvCxnSpPr>
          <p:cNvPr id="710" name="Google Shape;710;p54"/>
          <p:cNvCxnSpPr/>
          <p:nvPr/>
        </p:nvCxnSpPr>
        <p:spPr>
          <a:xfrm>
            <a:off x="5554255" y="2036525"/>
            <a:ext cx="1127400" cy="0"/>
          </a:xfrm>
          <a:prstGeom prst="straightConnector1">
            <a:avLst/>
          </a:prstGeom>
          <a:noFill/>
          <a:ln cap="flat" cmpd="sng" w="9525">
            <a:solidFill>
              <a:srgbClr val="1AB9A5"/>
            </a:solidFill>
            <a:prstDash val="solid"/>
            <a:round/>
            <a:headEnd len="med" w="med" type="none"/>
            <a:tailEnd len="med" w="med" type="oval"/>
          </a:ln>
        </p:spPr>
      </p:cxnSp>
      <p:cxnSp>
        <p:nvCxnSpPr>
          <p:cNvPr id="711" name="Google Shape;711;p54"/>
          <p:cNvCxnSpPr/>
          <p:nvPr/>
        </p:nvCxnSpPr>
        <p:spPr>
          <a:xfrm>
            <a:off x="6327725" y="3333863"/>
            <a:ext cx="285300" cy="0"/>
          </a:xfrm>
          <a:prstGeom prst="straightConnector1">
            <a:avLst/>
          </a:prstGeom>
          <a:noFill/>
          <a:ln cap="flat" cmpd="sng" w="9525">
            <a:solidFill>
              <a:schemeClr val="accent2"/>
            </a:solidFill>
            <a:prstDash val="solid"/>
            <a:round/>
            <a:headEnd len="med" w="med" type="none"/>
            <a:tailEnd len="med" w="med" type="oval"/>
          </a:ln>
        </p:spPr>
      </p:cxnSp>
      <p:cxnSp>
        <p:nvCxnSpPr>
          <p:cNvPr id="712" name="Google Shape;712;p54"/>
          <p:cNvCxnSpPr/>
          <p:nvPr/>
        </p:nvCxnSpPr>
        <p:spPr>
          <a:xfrm rot="10800000">
            <a:off x="1147125" y="3332963"/>
            <a:ext cx="1670400" cy="0"/>
          </a:xfrm>
          <a:prstGeom prst="straightConnector1">
            <a:avLst/>
          </a:prstGeom>
          <a:noFill/>
          <a:ln cap="flat" cmpd="sng" w="9525">
            <a:solidFill>
              <a:srgbClr val="2E2C91"/>
            </a:solidFill>
            <a:prstDash val="solid"/>
            <a:round/>
            <a:headEnd len="med" w="med" type="none"/>
            <a:tailEnd len="med" w="med" type="oval"/>
          </a:ln>
        </p:spPr>
      </p:cxnSp>
      <p:grpSp>
        <p:nvGrpSpPr>
          <p:cNvPr id="713" name="Google Shape;713;p54"/>
          <p:cNvGrpSpPr/>
          <p:nvPr/>
        </p:nvGrpSpPr>
        <p:grpSpPr>
          <a:xfrm>
            <a:off x="3592498" y="1043075"/>
            <a:ext cx="1959002" cy="1959001"/>
            <a:chOff x="3592498" y="966875"/>
            <a:chExt cx="1959002" cy="1959001"/>
          </a:xfrm>
        </p:grpSpPr>
        <p:sp>
          <p:nvSpPr>
            <p:cNvPr id="714" name="Google Shape;714;p54"/>
            <p:cNvSpPr/>
            <p:nvPr/>
          </p:nvSpPr>
          <p:spPr>
            <a:xfrm>
              <a:off x="3592498" y="966876"/>
              <a:ext cx="1959000" cy="1959000"/>
            </a:xfrm>
            <a:prstGeom prst="ellipse">
              <a:avLst/>
            </a:prstGeom>
            <a:solidFill>
              <a:srgbClr val="1AB9A5">
                <a:alpha val="369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54"/>
            <p:cNvSpPr txBox="1"/>
            <p:nvPr/>
          </p:nvSpPr>
          <p:spPr>
            <a:xfrm>
              <a:off x="3592500" y="966875"/>
              <a:ext cx="1959000" cy="19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Proxima Nova Semibold"/>
                  <a:ea typeface="Proxima Nova Semibold"/>
                  <a:cs typeface="Proxima Nova Semibold"/>
                  <a:sym typeface="Proxima Nova Semibold"/>
                </a:rPr>
                <a:t>Design</a:t>
              </a:r>
              <a:endParaRPr>
                <a:solidFill>
                  <a:schemeClr val="lt2"/>
                </a:solidFill>
                <a:latin typeface="Proxima Nova Semibold"/>
                <a:ea typeface="Proxima Nova Semibold"/>
                <a:cs typeface="Proxima Nova Semibold"/>
                <a:sym typeface="Proxima Nova Semibold"/>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Will users like this?</a:t>
              </a:r>
              <a:r>
                <a:rPr lang="en" sz="1200">
                  <a:solidFill>
                    <a:schemeClr val="dk1"/>
                  </a:solidFill>
                  <a:latin typeface="Proxima Nova"/>
                  <a:ea typeface="Proxima Nova"/>
                  <a:cs typeface="Proxima Nova"/>
                  <a:sym typeface="Proxima Nova"/>
                </a:rPr>
                <a:t> Can they get to production?</a:t>
              </a:r>
              <a:br>
                <a:rPr lang="en" sz="1200">
                  <a:solidFill>
                    <a:schemeClr val="dk1"/>
                  </a:solidFill>
                  <a:latin typeface="Proxima Nova"/>
                  <a:ea typeface="Proxima Nova"/>
                  <a:cs typeface="Proxima Nova"/>
                  <a:sym typeface="Proxima Nova"/>
                </a:rPr>
              </a:br>
              <a:endParaRPr>
                <a:solidFill>
                  <a:schemeClr val="lt2"/>
                </a:solidFill>
                <a:latin typeface="Proxima Nova Semibold"/>
                <a:ea typeface="Proxima Nova Semibold"/>
                <a:cs typeface="Proxima Nova Semibold"/>
                <a:sym typeface="Proxima Nova Semibold"/>
              </a:endParaRPr>
            </a:p>
          </p:txBody>
        </p:sp>
      </p:grpSp>
      <p:grpSp>
        <p:nvGrpSpPr>
          <p:cNvPr id="716" name="Google Shape;716;p54"/>
          <p:cNvGrpSpPr/>
          <p:nvPr/>
        </p:nvGrpSpPr>
        <p:grpSpPr>
          <a:xfrm>
            <a:off x="2817380" y="2347188"/>
            <a:ext cx="1959145" cy="1959047"/>
            <a:chOff x="2741180" y="2423388"/>
            <a:chExt cx="1959145" cy="1959047"/>
          </a:xfrm>
        </p:grpSpPr>
        <p:sp>
          <p:nvSpPr>
            <p:cNvPr id="717" name="Google Shape;717;p54"/>
            <p:cNvSpPr/>
            <p:nvPr/>
          </p:nvSpPr>
          <p:spPr>
            <a:xfrm>
              <a:off x="2741180" y="2423388"/>
              <a:ext cx="1959000" cy="1959000"/>
            </a:xfrm>
            <a:prstGeom prst="ellipse">
              <a:avLst/>
            </a:prstGeom>
            <a:solidFill>
              <a:srgbClr val="2E2C91">
                <a:alpha val="3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E2C91"/>
                </a:solidFill>
              </a:endParaRPr>
            </a:p>
          </p:txBody>
        </p:sp>
        <p:sp>
          <p:nvSpPr>
            <p:cNvPr id="718" name="Google Shape;718;p54"/>
            <p:cNvSpPr txBox="1"/>
            <p:nvPr/>
          </p:nvSpPr>
          <p:spPr>
            <a:xfrm>
              <a:off x="2741325" y="2423434"/>
              <a:ext cx="1959000" cy="19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latin typeface="Proxima Nova Semibold"/>
                  <a:ea typeface="Proxima Nova Semibold"/>
                  <a:cs typeface="Proxima Nova Semibold"/>
                  <a:sym typeface="Proxima Nova Semibold"/>
                </a:rPr>
                <a:t>Platform</a:t>
              </a:r>
              <a:br>
                <a:rPr lang="en">
                  <a:solidFill>
                    <a:schemeClr val="accent4"/>
                  </a:solidFill>
                  <a:latin typeface="Proxima Nova Semibold"/>
                  <a:ea typeface="Proxima Nova Semibold"/>
                  <a:cs typeface="Proxima Nova Semibold"/>
                  <a:sym typeface="Proxima Nova Semibold"/>
                </a:rPr>
              </a:br>
              <a:r>
                <a:rPr lang="en">
                  <a:solidFill>
                    <a:schemeClr val="accent4"/>
                  </a:solidFill>
                  <a:latin typeface="Proxima Nova Semibold"/>
                  <a:ea typeface="Proxima Nova Semibold"/>
                  <a:cs typeface="Proxima Nova Semibold"/>
                  <a:sym typeface="Proxima Nova Semibold"/>
                </a:rPr>
                <a:t>Reliability</a:t>
              </a:r>
              <a:br>
                <a:rPr lang="en">
                  <a:solidFill>
                    <a:schemeClr val="accent4"/>
                  </a:solidFill>
                  <a:latin typeface="Proxima Nova Semibold"/>
                  <a:ea typeface="Proxima Nova Semibold"/>
                  <a:cs typeface="Proxima Nova Semibold"/>
                  <a:sym typeface="Proxima Nova Semibold"/>
                </a:rPr>
              </a:br>
              <a:r>
                <a:rPr lang="en">
                  <a:solidFill>
                    <a:schemeClr val="accent4"/>
                  </a:solidFill>
                  <a:latin typeface="Proxima Nova Semibold"/>
                  <a:ea typeface="Proxima Nova Semibold"/>
                  <a:cs typeface="Proxima Nova Semibold"/>
                  <a:sym typeface="Proxima Nova Semibold"/>
                </a:rPr>
                <a:t>Engineering</a:t>
              </a:r>
              <a:endParaRPr>
                <a:solidFill>
                  <a:schemeClr val="accent4"/>
                </a:solidFill>
                <a:latin typeface="Proxima Nova Semibold"/>
                <a:ea typeface="Proxima Nova Semibold"/>
                <a:cs typeface="Proxima Nova Semibold"/>
                <a:sym typeface="Proxima Nova Semibold"/>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Can we build this</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and run it reliably?</a:t>
              </a:r>
              <a:endParaRPr>
                <a:solidFill>
                  <a:schemeClr val="accent4"/>
                </a:solidFill>
                <a:latin typeface="Proxima Nova Semibold"/>
                <a:ea typeface="Proxima Nova Semibold"/>
                <a:cs typeface="Proxima Nova Semibold"/>
                <a:sym typeface="Proxima Nova Semibold"/>
              </a:endParaRPr>
            </a:p>
          </p:txBody>
        </p:sp>
      </p:grpSp>
      <p:grpSp>
        <p:nvGrpSpPr>
          <p:cNvPr id="719" name="Google Shape;719;p54"/>
          <p:cNvGrpSpPr/>
          <p:nvPr/>
        </p:nvGrpSpPr>
        <p:grpSpPr>
          <a:xfrm>
            <a:off x="3977025" y="2458489"/>
            <a:ext cx="1193100" cy="779700"/>
            <a:chOff x="3977025" y="2458489"/>
            <a:chExt cx="1193100" cy="779700"/>
          </a:xfrm>
        </p:grpSpPr>
        <p:sp>
          <p:nvSpPr>
            <p:cNvPr id="720" name="Google Shape;720;p54"/>
            <p:cNvSpPr/>
            <p:nvPr/>
          </p:nvSpPr>
          <p:spPr>
            <a:xfrm>
              <a:off x="4183725" y="2458489"/>
              <a:ext cx="779700" cy="779700"/>
            </a:xfrm>
            <a:prstGeom prst="ellipse">
              <a:avLst/>
            </a:prstGeom>
            <a:solidFill>
              <a:srgbClr val="FFFFFF">
                <a:alpha val="52679"/>
              </a:srgbClr>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1" name="Google Shape;721;p54"/>
            <p:cNvSpPr txBox="1"/>
            <p:nvPr/>
          </p:nvSpPr>
          <p:spPr>
            <a:xfrm>
              <a:off x="3977025" y="2608639"/>
              <a:ext cx="1193100" cy="47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5684"/>
                  </a:solidFill>
                  <a:latin typeface="Proxima Nova"/>
                  <a:ea typeface="Proxima Nova"/>
                  <a:cs typeface="Proxima Nova"/>
                  <a:sym typeface="Proxima Nova"/>
                </a:rPr>
                <a:t>Product</a:t>
              </a:r>
              <a:endParaRPr b="1" sz="1200">
                <a:solidFill>
                  <a:srgbClr val="005684"/>
                </a:solidFill>
                <a:latin typeface="Proxima Nova"/>
                <a:ea typeface="Proxima Nova"/>
                <a:cs typeface="Proxima Nova"/>
                <a:sym typeface="Proxima Nov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2" presetSubtype="2">
                                  <p:stCondLst>
                                    <p:cond delay="0"/>
                                  </p:stCondLst>
                                  <p:childTnLst>
                                    <p:set>
                                      <p:cBhvr>
                                        <p:cTn dur="1" fill="hold">
                                          <p:stCondLst>
                                            <p:cond delay="0"/>
                                          </p:stCondLst>
                                        </p:cTn>
                                        <p:tgtEl>
                                          <p:spTgt spid="708"/>
                                        </p:tgtEl>
                                        <p:attrNameLst>
                                          <p:attrName>style.visibility</p:attrName>
                                        </p:attrNameLst>
                                      </p:cBhvr>
                                      <p:to>
                                        <p:strVal val="visible"/>
                                      </p:to>
                                    </p:set>
                                    <p:anim calcmode="lin" valueType="num">
                                      <p:cBhvr additive="base">
                                        <p:cTn dur="500"/>
                                        <p:tgtEl>
                                          <p:spTgt spid="7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par>
                                <p:cTn fill="hold" nodeType="withEffect" presetClass="entr" presetID="2" presetSubtype="2">
                                  <p:stCondLst>
                                    <p:cond delay="0"/>
                                  </p:stCondLst>
                                  <p:childTnLst>
                                    <p:set>
                                      <p:cBhvr>
                                        <p:cTn dur="1" fill="hold">
                                          <p:stCondLst>
                                            <p:cond delay="0"/>
                                          </p:stCondLst>
                                        </p:cTn>
                                        <p:tgtEl>
                                          <p:spTgt spid="707"/>
                                        </p:tgtEl>
                                        <p:attrNameLst>
                                          <p:attrName>style.visibility</p:attrName>
                                        </p:attrNameLst>
                                      </p:cBhvr>
                                      <p:to>
                                        <p:strVal val="visible"/>
                                      </p:to>
                                    </p:set>
                                    <p:anim calcmode="lin" valueType="num">
                                      <p:cBhvr additive="base">
                                        <p:cTn dur="500"/>
                                        <p:tgtEl>
                                          <p:spTgt spid="7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2" presetSubtype="8">
                                  <p:stCondLst>
                                    <p:cond delay="0"/>
                                  </p:stCondLst>
                                  <p:childTnLst>
                                    <p:set>
                                      <p:cBhvr>
                                        <p:cTn dur="1" fill="hold">
                                          <p:stCondLst>
                                            <p:cond delay="0"/>
                                          </p:stCondLst>
                                        </p:cTn>
                                        <p:tgtEl>
                                          <p:spTgt spid="709"/>
                                        </p:tgtEl>
                                        <p:attrNameLst>
                                          <p:attrName>style.visibility</p:attrName>
                                        </p:attrNameLst>
                                      </p:cBhvr>
                                      <p:to>
                                        <p:strVal val="visible"/>
                                      </p:to>
                                    </p:set>
                                    <p:anim calcmode="lin" valueType="num">
                                      <p:cBhvr additive="base">
                                        <p:cTn dur="500"/>
                                        <p:tgtEl>
                                          <p:spTgt spid="7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